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33" r:id="rId2"/>
    <p:sldId id="359" r:id="rId3"/>
    <p:sldId id="339" r:id="rId4"/>
    <p:sldId id="343" r:id="rId5"/>
    <p:sldId id="400" r:id="rId6"/>
    <p:sldId id="396" r:id="rId7"/>
    <p:sldId id="256" r:id="rId8"/>
    <p:sldId id="397" r:id="rId9"/>
    <p:sldId id="384" r:id="rId10"/>
    <p:sldId id="401" r:id="rId11"/>
    <p:sldId id="405" r:id="rId12"/>
    <p:sldId id="406" r:id="rId13"/>
    <p:sldId id="398" r:id="rId14"/>
    <p:sldId id="402" r:id="rId15"/>
    <p:sldId id="403" r:id="rId16"/>
    <p:sldId id="404" r:id="rId17"/>
    <p:sldId id="407" r:id="rId18"/>
    <p:sldId id="394" r:id="rId19"/>
    <p:sldId id="409" r:id="rId20"/>
    <p:sldId id="399" r:id="rId21"/>
    <p:sldId id="390" r:id="rId22"/>
    <p:sldId id="391" r:id="rId23"/>
    <p:sldId id="393" r:id="rId24"/>
    <p:sldId id="410" r:id="rId25"/>
    <p:sldId id="379" r:id="rId2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estor furio alarcon" initials="nfa" lastIdx="2" clrIdx="0">
    <p:extLst>
      <p:ext uri="{19B8F6BF-5375-455C-9EA6-DF929625EA0E}">
        <p15:presenceInfo xmlns:p15="http://schemas.microsoft.com/office/powerpoint/2012/main" userId="52f996b6b5174ce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0F1C"/>
    <a:srgbClr val="FFD966"/>
    <a:srgbClr val="F4B183"/>
    <a:srgbClr val="C9C9C9"/>
    <a:srgbClr val="FFC000"/>
    <a:srgbClr val="4472C4"/>
    <a:srgbClr val="9DC3E6"/>
    <a:srgbClr val="C9DAF8"/>
    <a:srgbClr val="5B9BD5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0" autoAdjust="0"/>
    <p:restoredTop sz="93302" autoAdjust="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1-20T08:55:04.704" idx="1">
    <p:pos x="10" y="10"/>
    <p:text/>
    <p:extLst>
      <p:ext uri="{C676402C-5697-4E1C-873F-D02D1690AC5C}">
        <p15:threadingInfo xmlns:p15="http://schemas.microsoft.com/office/powerpoint/2012/main" timeZoneBias="-60"/>
      </p:ext>
    </p:extLst>
  </p:cm>
  <p:cm authorId="1" dt="2018-11-20T08:55:06.126" idx="2">
    <p:pos x="146" y="146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1305E2-76EC-4C68-ADD6-B1928659A4D6}" type="datetimeFigureOut">
              <a:rPr lang="es-ES" smtClean="0"/>
              <a:t>04/01/2019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2C820B-A264-44CA-92C3-8C42B9A7B2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1546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Buenas, soy Nestor Furio Alarcon coordinador de estructuras en </a:t>
            </a:r>
            <a:r>
              <a:rPr lang="es-ES" dirty="0" err="1"/>
              <a:t>Zeleros</a:t>
            </a:r>
            <a:r>
              <a:rPr lang="es-ES" dirty="0"/>
              <a:t>, he venido con mis compañeros Abraham Segura y Paula Aparicio.</a:t>
            </a:r>
          </a:p>
          <a:p>
            <a:r>
              <a:rPr lang="es-ES" dirty="0"/>
              <a:t>Para empezar a  parte de dar las gracias a MSC y los invitados, me  gustaría destacar la cantidad e formas de las que actualmente podemos ir de un punto a otro.</a:t>
            </a:r>
          </a:p>
          <a:p>
            <a:r>
              <a:rPr lang="es-ES" dirty="0"/>
              <a:t>Avión, barco, tren, coche todas buenas opciones por su supuesto, pero distintas. Y lo que las hace distintas es como nos llevan de un punto a otro, esto ha generado unas formas de ver el mundo dependiendo de a que sector pertenecemos.</a:t>
            </a:r>
          </a:p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6083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39763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011249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23459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01613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95401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46191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23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7013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Pues esto nosotros vemos el mundo como una línea de metro a escala global que te conecta entre países.</a:t>
            </a:r>
          </a:p>
          <a:p>
            <a:endParaRPr lang="es-ES" dirty="0"/>
          </a:p>
          <a:p>
            <a:r>
              <a:rPr lang="es-ES" dirty="0"/>
              <a:t>Y el como hace esto posible a parte de mucha burocracia recae en la tecnología.</a:t>
            </a:r>
          </a:p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5008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La tecnología Hyperloop, la cual algunos conoceréis y otros no.</a:t>
            </a:r>
          </a:p>
          <a:p>
            <a:endParaRPr lang="es-ES" dirty="0"/>
          </a:p>
          <a:p>
            <a:r>
              <a:rPr lang="es-ES" dirty="0"/>
              <a:t>Simplificando  Hyperloop es un tren propulsado que viaja en un tubo con presiones bajas y que para reducir el drag levita magnéticamente.</a:t>
            </a:r>
          </a:p>
          <a:p>
            <a:r>
              <a:rPr lang="es-ES" dirty="0"/>
              <a:t>La persona que publico uno de los primeros documentos explicando la viabilidad de este concepto fue Elon Musk en su White </a:t>
            </a:r>
            <a:r>
              <a:rPr lang="es-ES" dirty="0" err="1"/>
              <a:t>paper</a:t>
            </a:r>
            <a:r>
              <a:rPr lang="es-ES" dirty="0"/>
              <a:t>, En el que prometía velocidades de hasta 1200 km/h, eficiente, verde e independiente del medio.</a:t>
            </a:r>
          </a:p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4308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Bueno después de esta introducción os voy a explicar que es exactamente lo que lleva nuestro vehículo y así poder analizarlo de la forma pertinente.</a:t>
            </a:r>
          </a:p>
          <a:p>
            <a:r>
              <a:rPr lang="es-ES" dirty="0"/>
              <a:t>En la parte delantera llevamos un compresor que evita el efecto pistón en el tubo y permite cierto empuje, después la sustentación principal la realizamos por atracción a  la parte superior de techo y la presión la bajamos a unos 100 mbar lo cual no es una presión tan baja.</a:t>
            </a:r>
          </a:p>
          <a:p>
            <a:r>
              <a:rPr lang="es-ES" dirty="0"/>
              <a:t>Después la energía se almacena en el propio vehículo en una baterías que estarán dimensionadas para cada trayecto.</a:t>
            </a:r>
          </a:p>
          <a:p>
            <a:r>
              <a:rPr lang="es-ES" dirty="0"/>
              <a:t>Con esto a grandes rasgos queda descrito el vehículo, a si que podemos pasar a ver la estructura.</a:t>
            </a:r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904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2221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La estructura esta modelada con la herramienta SolidWorks por superficies.</a:t>
            </a:r>
          </a:p>
          <a:p>
            <a:r>
              <a:rPr lang="es-ES" dirty="0"/>
              <a:t>El concepto que se muestra en la imagen es una estructura </a:t>
            </a:r>
            <a:r>
              <a:rPr lang="es-ES" dirty="0" err="1"/>
              <a:t>mono-cuerpo</a:t>
            </a:r>
            <a:r>
              <a:rPr lang="es-ES" dirty="0"/>
              <a:t> tubular. </a:t>
            </a:r>
          </a:p>
          <a:p>
            <a:r>
              <a:rPr lang="es-ES" dirty="0"/>
              <a:t>En el cual las costillas principales, cubierta y refuerzos lo</a:t>
            </a:r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5890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7640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66788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2C820B-A264-44CA-92C3-8C42B9A7B209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3997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433E0B9B-4FD2-4454-AEFA-80DA13AD7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5575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5C16BE5A-D1BE-4DAA-80C7-8574FD25A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5764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9097F9B7-B805-485C-B20B-721751ECB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2280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9014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2C5AABC0-50E4-4EFC-B6A6-B5608BF4C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8802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8" name="Marcador de número de diapositiva 5">
            <a:extLst>
              <a:ext uri="{FF2B5EF4-FFF2-40B4-BE49-F238E27FC236}">
                <a16:creationId xmlns:a16="http://schemas.microsoft.com/office/drawing/2014/main" id="{9DC7F100-60AB-44FC-83FB-8A914ADF3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885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" name="Marcador de número de diapositiva 5">
            <a:extLst>
              <a:ext uri="{FF2B5EF4-FFF2-40B4-BE49-F238E27FC236}">
                <a16:creationId xmlns:a16="http://schemas.microsoft.com/office/drawing/2014/main" id="{0E1D2B40-8454-415C-904F-2CDC8017C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87631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57FDA1A-41AF-4220-AC93-937570D6E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5233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número de diapositiva 5">
            <a:extLst>
              <a:ext uri="{FF2B5EF4-FFF2-40B4-BE49-F238E27FC236}">
                <a16:creationId xmlns:a16="http://schemas.microsoft.com/office/drawing/2014/main" id="{135738A8-3EB5-4CAC-9D2E-2A50A39FC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563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8" name="Marcador de número de diapositiva 5">
            <a:extLst>
              <a:ext uri="{FF2B5EF4-FFF2-40B4-BE49-F238E27FC236}">
                <a16:creationId xmlns:a16="http://schemas.microsoft.com/office/drawing/2014/main" id="{D32532DD-F5CB-4CB7-A8E9-F8A11F10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137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8" name="Marcador de número de diapositiva 5">
            <a:extLst>
              <a:ext uri="{FF2B5EF4-FFF2-40B4-BE49-F238E27FC236}">
                <a16:creationId xmlns:a16="http://schemas.microsoft.com/office/drawing/2014/main" id="{C312312C-0A01-4BF6-AA93-70342C69A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43688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23000">
              <a:schemeClr val="accent3">
                <a:lumMod val="40000"/>
                <a:lumOff val="60000"/>
              </a:schemeClr>
            </a:gs>
            <a:gs pos="52000">
              <a:schemeClr val="accent3">
                <a:lumMod val="60000"/>
                <a:lumOff val="40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5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número de diapositiva 5">
            <a:extLst>
              <a:ext uri="{FF2B5EF4-FFF2-40B4-BE49-F238E27FC236}">
                <a16:creationId xmlns:a16="http://schemas.microsoft.com/office/drawing/2014/main" id="{6FA193C1-6E08-4A0D-A088-4E969B440D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6349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fld id="{0EEF33EC-CAC2-4F88-BCA2-2B0D0BFCB91E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6856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4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microsoft.com/office/2007/relationships/hdphoto" Target="../media/hdphoto5.wdp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microsoft.com/office/2007/relationships/hdphoto" Target="../media/hdphoto7.wdp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4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44.png"/><Relationship Id="rId5" Type="http://schemas.microsoft.com/office/2007/relationships/media" Target="../media/media3.mp4"/><Relationship Id="rId10" Type="http://schemas.openxmlformats.org/officeDocument/2006/relationships/image" Target="../media/image43.png"/><Relationship Id="rId4" Type="http://schemas.openxmlformats.org/officeDocument/2006/relationships/video" Target="../media/media2.mp4"/><Relationship Id="rId9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6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9245"/>
            <a:ext cx="12192000" cy="7392824"/>
          </a:xfrm>
          <a:prstGeom prst="rect">
            <a:avLst/>
          </a:prstGeom>
          <a:noFill/>
        </p:spPr>
      </p:pic>
      <p:sp>
        <p:nvSpPr>
          <p:cNvPr id="6" name="Rectángulo 5"/>
          <p:cNvSpPr/>
          <p:nvPr/>
        </p:nvSpPr>
        <p:spPr>
          <a:xfrm>
            <a:off x="1477107" y="493854"/>
            <a:ext cx="9237785" cy="5606625"/>
          </a:xfrm>
          <a:prstGeom prst="rect">
            <a:avLst/>
          </a:prstGeom>
          <a:solidFill>
            <a:srgbClr val="0B0F1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CuadroTexto 7"/>
          <p:cNvSpPr txBox="1"/>
          <p:nvPr/>
        </p:nvSpPr>
        <p:spPr>
          <a:xfrm>
            <a:off x="2790093" y="3018064"/>
            <a:ext cx="6611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Welcome</a:t>
            </a:r>
            <a:r>
              <a:rPr lang="es-ES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32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</a:t>
            </a:r>
            <a:r>
              <a:rPr lang="es-ES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32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future</a:t>
            </a:r>
            <a:r>
              <a:rPr lang="es-ES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32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  <a:r>
              <a:rPr lang="es-ES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32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transport</a:t>
            </a:r>
            <a:endParaRPr lang="es-ES" sz="32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307101" y="5276224"/>
            <a:ext cx="7577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www.zeleros.com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DD72E5-F1FB-4292-BF02-33A02A734C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957" y="-112935"/>
            <a:ext cx="5006087" cy="354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626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rma libre: forma 14">
            <a:extLst>
              <a:ext uri="{FF2B5EF4-FFF2-40B4-BE49-F238E27FC236}">
                <a16:creationId xmlns:a16="http://schemas.microsoft.com/office/drawing/2014/main" id="{31E994BA-4826-4424-997B-E84785501354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7000">
                <a:schemeClr val="tx1">
                  <a:lumMod val="95000"/>
                  <a:lumOff val="5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23000">
                  <a:schemeClr val="tx1">
                    <a:lumMod val="85000"/>
                    <a:lumOff val="15000"/>
                  </a:schemeClr>
                </a:gs>
                <a:gs pos="69000">
                  <a:schemeClr val="bg2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739B210-99BA-44D0-857B-40274C9B9B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82" y="6122577"/>
            <a:ext cx="484167" cy="48476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BF11FD9-C37C-47E5-854B-663CD7F8330A}"/>
              </a:ext>
            </a:extLst>
          </p:cNvPr>
          <p:cNvSpPr txBox="1"/>
          <p:nvPr/>
        </p:nvSpPr>
        <p:spPr>
          <a:xfrm>
            <a:off x="427479" y="369899"/>
            <a:ext cx="3055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Mesh</a:t>
            </a:r>
            <a:r>
              <a:rPr lang="es-E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  <a:r>
              <a:rPr lang="es-E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ADCB57D-B8CD-4B58-9BE3-FB3E8D4396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26" b="92868" l="6461" r="92768">
                        <a14:foregroundMark x1="65477" y1="10388" x2="70203" y2="8527"/>
                        <a14:foregroundMark x1="70203" y1="8527" x2="74349" y2="4496"/>
                        <a14:foregroundMark x1="74349" y1="4496" x2="79267" y2="3101"/>
                        <a14:foregroundMark x1="79267" y1="3101" x2="88042" y2="12868"/>
                        <a14:foregroundMark x1="88042" y1="12868" x2="91225" y2="20310"/>
                        <a14:foregroundMark x1="91225" y1="20310" x2="92768" y2="38295"/>
                        <a14:foregroundMark x1="92768" y1="38295" x2="89778" y2="49922"/>
                        <a14:foregroundMark x1="72710" y1="5736" x2="77531" y2="2326"/>
                        <a14:foregroundMark x1="77531" y1="2326" x2="83799" y2="5116"/>
                        <a14:foregroundMark x1="78496" y1="25581" x2="86307" y2="12713"/>
                        <a14:foregroundMark x1="79878" y1="19094" x2="80706" y2="19070"/>
                        <a14:foregroundMark x1="75217" y1="19225" x2="76336" y2="19193"/>
                        <a14:foregroundMark x1="84605" y1="19070" x2="89489" y2="19070"/>
                        <a14:foregroundMark x1="81251" y1="19070" x2="83606" y2="19070"/>
                        <a14:foregroundMark x1="86934" y1="14014" x2="88139" y2="12403"/>
                        <a14:foregroundMark x1="77821" y1="26202" x2="83866" y2="18117"/>
                        <a14:foregroundMark x1="68852" y1="28527" x2="69740" y2="28397"/>
                        <a14:foregroundMark x1="7876" y1="65969" x2="8665" y2="63901"/>
                        <a14:foregroundMark x1="5463" y1="72291" x2="5631" y2="71852"/>
                        <a14:foregroundMark x1="4532" y1="74729" x2="5210" y2="72953"/>
                        <a14:foregroundMark x1="8911" y1="62956" x2="7632" y2="65841"/>
                        <a14:foregroundMark x1="4082" y1="74705" x2="6440" y2="75669"/>
                        <a14:foregroundMark x1="6393" y1="75565" x2="4147" y2="74574"/>
                        <a14:foregroundMark x1="4261" y1="74534" x2="5698" y2="74031"/>
                        <a14:foregroundMark x1="26130" y1="92033" x2="29219" y2="92868"/>
                        <a14:foregroundMark x1="18901" y1="90078" x2="22895" y2="91158"/>
                        <a14:foregroundMark x1="29219" y1="92868" x2="35776" y2="88527"/>
                        <a14:backgroundMark x1="22758" y1="91473" x2="26037" y2="92248"/>
                        <a14:backgroundMark x1="23626" y1="85271" x2="24976" y2="85271"/>
                        <a14:backgroundMark x1="70395" y1="27752" x2="74156" y2="25271"/>
                        <a14:backgroundMark x1="69335" y1="26667" x2="72131" y2="22636"/>
                        <a14:backgroundMark x1="69913" y1="27752" x2="72806" y2="23411"/>
                        <a14:backgroundMark x1="76374" y1="19070" x2="81292" y2="15349"/>
                        <a14:backgroundMark x1="81292" y1="15349" x2="76663" y2="18605"/>
                        <a14:backgroundMark x1="76663" y1="18605" x2="76567" y2="18605"/>
                        <a14:backgroundMark x1="83607" y1="19070" x2="84282" y2="18140"/>
                        <a14:backgroundMark x1="83992" y1="19070" x2="84185" y2="17984"/>
                        <a14:backgroundMark x1="83607" y1="18760" x2="86692" y2="14884"/>
                        <a14:backgroundMark x1="76374" y1="21395" x2="77049" y2="21240"/>
                        <a14:backgroundMark x1="77821" y1="24961" x2="78881" y2="22171"/>
                        <a14:backgroundMark x1="79846" y1="22016" x2="80617" y2="21240"/>
                        <a14:backgroundMark x1="6557" y1="72713" x2="9257" y2="69767"/>
                        <a14:backgroundMark x1="8775" y1="73798" x2="10608" y2="73023"/>
                        <a14:backgroundMark x1="9065" y1="64806" x2="9643" y2="63411"/>
                        <a14:backgroundMark x1="8390" y1="64961" x2="9643" y2="62791"/>
                        <a14:backgroundMark x1="9161" y1="75814" x2="11283" y2="75814"/>
                        <a14:backgroundMark x1="4436" y1="73023" x2="5689" y2="68217"/>
                        <a14:backgroundMark x1="3761" y1="74729" x2="4725" y2="72403"/>
                        <a14:backgroundMark x1="4436" y1="72558" x2="6075" y2="68217"/>
                        <a14:backgroundMark x1="7522" y1="68062" x2="8872" y2="65271"/>
                        <a14:backgroundMark x1="8293" y1="73488" x2="8872" y2="73333"/>
                        <a14:backgroundMark x1="9257" y1="73488" x2="7232" y2="73798"/>
                        <a14:backgroundMark x1="8100" y1="74109" x2="6750" y2="74419"/>
                        <a14:backgroundMark x1="8293" y1="75504" x2="6557" y2="75504"/>
                        <a14:backgroundMark x1="6075" y1="73643" x2="5593" y2="73798"/>
                        <a14:backgroundMark x1="7618" y1="68062" x2="7232" y2="68682"/>
                        <a14:backgroundMark x1="6557" y1="65271" x2="5207" y2="71628"/>
                        <a14:backgroundMark x1="6847" y1="68837" x2="6268" y2="706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87" y="414528"/>
            <a:ext cx="8942361" cy="556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966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A739B210-99BA-44D0-857B-40274C9B9B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82" y="6122577"/>
            <a:ext cx="484167" cy="48476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BF11FD9-C37C-47E5-854B-663CD7F8330A}"/>
              </a:ext>
            </a:extLst>
          </p:cNvPr>
          <p:cNvSpPr txBox="1"/>
          <p:nvPr/>
        </p:nvSpPr>
        <p:spPr>
          <a:xfrm>
            <a:off x="427479" y="369899"/>
            <a:ext cx="3055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</a:t>
            </a:r>
            <a:r>
              <a:rPr lang="es-E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</a:t>
            </a:r>
            <a:r>
              <a:rPr lang="es-E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882038B-38C6-4E51-A1FD-CED6B8DEEE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" y="1941728"/>
            <a:ext cx="2155028" cy="2666848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754661E7-8F75-41D6-B120-874164099BA6}"/>
              </a:ext>
            </a:extLst>
          </p:cNvPr>
          <p:cNvGrpSpPr/>
          <p:nvPr/>
        </p:nvGrpSpPr>
        <p:grpSpPr>
          <a:xfrm>
            <a:off x="7018210" y="3377183"/>
            <a:ext cx="4344734" cy="3187493"/>
            <a:chOff x="3738562" y="1034529"/>
            <a:chExt cx="5332286" cy="3908612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D2BA60D-9D9E-4729-9768-AE69D4F44A7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46373" y="1034529"/>
              <a:ext cx="5324475" cy="902264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6BFE609C-449F-42F9-9312-4832A435DE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38562" y="1919287"/>
              <a:ext cx="5332286" cy="3023854"/>
            </a:xfrm>
            <a:prstGeom prst="rect">
              <a:avLst/>
            </a:prstGeom>
          </p:spPr>
        </p:pic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FFF54F20-27F6-48AA-9E37-830115D78A1D}"/>
              </a:ext>
            </a:extLst>
          </p:cNvPr>
          <p:cNvGrpSpPr/>
          <p:nvPr/>
        </p:nvGrpSpPr>
        <p:grpSpPr>
          <a:xfrm>
            <a:off x="7190041" y="377268"/>
            <a:ext cx="3990023" cy="2877995"/>
            <a:chOff x="4519993" y="438228"/>
            <a:chExt cx="3990023" cy="2877995"/>
          </a:xfrm>
        </p:grpSpPr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2DB8621F-EF32-49F6-A9C2-2A7F0A4FA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519993" y="438228"/>
              <a:ext cx="3990023" cy="651432"/>
            </a:xfrm>
            <a:prstGeom prst="rect">
              <a:avLst/>
            </a:prstGeom>
          </p:spPr>
        </p:pic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F4A1ED4D-C744-45C0-9475-66EEB4668FA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29137" y="1073848"/>
              <a:ext cx="3980879" cy="2242375"/>
            </a:xfrm>
            <a:prstGeom prst="rect">
              <a:avLst/>
            </a:prstGeom>
          </p:spPr>
        </p:pic>
      </p:grpSp>
      <p:sp>
        <p:nvSpPr>
          <p:cNvPr id="17" name="Rectángulo 16">
            <a:extLst>
              <a:ext uri="{FF2B5EF4-FFF2-40B4-BE49-F238E27FC236}">
                <a16:creationId xmlns:a16="http://schemas.microsoft.com/office/drawing/2014/main" id="{57929FD8-C584-40AF-A513-DA9133127D80}"/>
              </a:ext>
            </a:extLst>
          </p:cNvPr>
          <p:cNvSpPr/>
          <p:nvPr/>
        </p:nvSpPr>
        <p:spPr>
          <a:xfrm>
            <a:off x="560832" y="2694432"/>
            <a:ext cx="1840992" cy="19507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EF872128-8E46-4242-976F-93F10DAE60B1}"/>
              </a:ext>
            </a:extLst>
          </p:cNvPr>
          <p:cNvSpPr/>
          <p:nvPr/>
        </p:nvSpPr>
        <p:spPr>
          <a:xfrm>
            <a:off x="554736" y="2932176"/>
            <a:ext cx="1859280" cy="2011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86C3A80-4E3F-4CF5-88A8-1B71A0A8B5D0}"/>
              </a:ext>
            </a:extLst>
          </p:cNvPr>
          <p:cNvSpPr txBox="1"/>
          <p:nvPr/>
        </p:nvSpPr>
        <p:spPr>
          <a:xfrm>
            <a:off x="3755136" y="1368553"/>
            <a:ext cx="2279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/>
              <a:t>2nd </a:t>
            </a:r>
            <a:r>
              <a:rPr lang="es-ES" sz="2000" b="1" dirty="0" err="1"/>
              <a:t>order</a:t>
            </a:r>
            <a:r>
              <a:rPr lang="es-ES" sz="2000" b="1" dirty="0"/>
              <a:t> triangular </a:t>
            </a:r>
            <a:r>
              <a:rPr lang="es-ES" sz="2000" b="1" dirty="0" err="1"/>
              <a:t>element</a:t>
            </a:r>
            <a:endParaRPr lang="en-GB" sz="2000" b="1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C00A3B7-D121-4130-940B-F3FF5C089CD4}"/>
              </a:ext>
            </a:extLst>
          </p:cNvPr>
          <p:cNvSpPr txBox="1"/>
          <p:nvPr/>
        </p:nvSpPr>
        <p:spPr>
          <a:xfrm>
            <a:off x="3724656" y="4630288"/>
            <a:ext cx="2468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/>
              <a:t>2nd </a:t>
            </a:r>
            <a:r>
              <a:rPr lang="es-ES" sz="2000" b="1" dirty="0" err="1"/>
              <a:t>order</a:t>
            </a:r>
            <a:r>
              <a:rPr lang="es-ES" sz="2000" b="1" dirty="0"/>
              <a:t> rectangular </a:t>
            </a:r>
            <a:r>
              <a:rPr lang="es-ES" sz="2000" b="1" dirty="0" err="1"/>
              <a:t>element</a:t>
            </a:r>
            <a:endParaRPr lang="en-GB" sz="2000" b="1" dirty="0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64189A1-7A8C-430E-9DD9-AA56AB975AE9}"/>
              </a:ext>
            </a:extLst>
          </p:cNvPr>
          <p:cNvCxnSpPr>
            <a:cxnSpLocks/>
            <a:stCxn id="17" idx="3"/>
            <a:endCxn id="19" idx="1"/>
          </p:cNvCxnSpPr>
          <p:nvPr/>
        </p:nvCxnSpPr>
        <p:spPr>
          <a:xfrm flipV="1">
            <a:off x="2401824" y="1722496"/>
            <a:ext cx="1353312" cy="10694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DF36C502-9311-49BE-9CAC-FB7AA3D1BEE8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6035040" y="1722496"/>
            <a:ext cx="82905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47D31BA4-6E22-41FE-8264-89277B981E0B}"/>
              </a:ext>
            </a:extLst>
          </p:cNvPr>
          <p:cNvCxnSpPr>
            <a:cxnSpLocks/>
            <a:stCxn id="18" idx="3"/>
            <a:endCxn id="20" idx="1"/>
          </p:cNvCxnSpPr>
          <p:nvPr/>
        </p:nvCxnSpPr>
        <p:spPr>
          <a:xfrm>
            <a:off x="2414016" y="3032760"/>
            <a:ext cx="1310640" cy="195147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03432946-00EB-44F8-8647-CF561BE1543B}"/>
              </a:ext>
            </a:extLst>
          </p:cNvPr>
          <p:cNvCxnSpPr>
            <a:cxnSpLocks/>
            <a:stCxn id="20" idx="3"/>
          </p:cNvCxnSpPr>
          <p:nvPr/>
        </p:nvCxnSpPr>
        <p:spPr>
          <a:xfrm>
            <a:off x="6193536" y="4984231"/>
            <a:ext cx="64617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3814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A739B210-99BA-44D0-857B-40274C9B9B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82" y="6122577"/>
            <a:ext cx="484167" cy="48476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BF11FD9-C37C-47E5-854B-663CD7F8330A}"/>
              </a:ext>
            </a:extLst>
          </p:cNvPr>
          <p:cNvSpPr txBox="1"/>
          <p:nvPr/>
        </p:nvSpPr>
        <p:spPr>
          <a:xfrm>
            <a:off x="427479" y="369899"/>
            <a:ext cx="3055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</a:t>
            </a:r>
            <a:r>
              <a:rPr lang="es-E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type</a:t>
            </a:r>
            <a:r>
              <a:rPr lang="es-E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882038B-38C6-4E51-A1FD-CED6B8DEEE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" y="1941728"/>
            <a:ext cx="2155028" cy="2666848"/>
          </a:xfrm>
          <a:prstGeom prst="rect">
            <a:avLst/>
          </a:prstGeom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57929FD8-C584-40AF-A513-DA9133127D80}"/>
              </a:ext>
            </a:extLst>
          </p:cNvPr>
          <p:cNvSpPr/>
          <p:nvPr/>
        </p:nvSpPr>
        <p:spPr>
          <a:xfrm>
            <a:off x="512064" y="2231136"/>
            <a:ext cx="1840992" cy="19507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EF872128-8E46-4242-976F-93F10DAE60B1}"/>
              </a:ext>
            </a:extLst>
          </p:cNvPr>
          <p:cNvSpPr/>
          <p:nvPr/>
        </p:nvSpPr>
        <p:spPr>
          <a:xfrm>
            <a:off x="554736" y="4383024"/>
            <a:ext cx="1859280" cy="2011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86C3A80-4E3F-4CF5-88A8-1B71A0A8B5D0}"/>
              </a:ext>
            </a:extLst>
          </p:cNvPr>
          <p:cNvSpPr txBox="1"/>
          <p:nvPr/>
        </p:nvSpPr>
        <p:spPr>
          <a:xfrm>
            <a:off x="2974848" y="1941577"/>
            <a:ext cx="2279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err="1"/>
              <a:t>Mass</a:t>
            </a:r>
            <a:r>
              <a:rPr lang="es-ES" sz="2000" b="1" dirty="0"/>
              <a:t> </a:t>
            </a:r>
            <a:r>
              <a:rPr lang="es-ES" sz="2000" b="1" dirty="0" err="1"/>
              <a:t>point</a:t>
            </a:r>
            <a:r>
              <a:rPr lang="es-ES" sz="2000" b="1" dirty="0"/>
              <a:t> </a:t>
            </a:r>
            <a:r>
              <a:rPr lang="es-ES" sz="2000" b="1" dirty="0" err="1"/>
              <a:t>element</a:t>
            </a:r>
            <a:endParaRPr lang="en-GB" sz="2000" b="1" dirty="0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6C00A3B7-D121-4130-940B-F3FF5C089CD4}"/>
              </a:ext>
            </a:extLst>
          </p:cNvPr>
          <p:cNvSpPr txBox="1"/>
          <p:nvPr/>
        </p:nvSpPr>
        <p:spPr>
          <a:xfrm>
            <a:off x="2907792" y="4666864"/>
            <a:ext cx="2468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err="1"/>
              <a:t>Rigid</a:t>
            </a:r>
            <a:r>
              <a:rPr lang="es-ES" sz="2000" b="1" dirty="0"/>
              <a:t> conector </a:t>
            </a:r>
            <a:r>
              <a:rPr lang="es-ES" sz="2000" b="1" dirty="0" err="1"/>
              <a:t>element</a:t>
            </a:r>
            <a:endParaRPr lang="en-GB" sz="2000" b="1" dirty="0"/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164189A1-7A8C-430E-9DD9-AA56AB975AE9}"/>
              </a:ext>
            </a:extLst>
          </p:cNvPr>
          <p:cNvCxnSpPr>
            <a:cxnSpLocks/>
            <a:stCxn id="17" idx="3"/>
            <a:endCxn id="19" idx="1"/>
          </p:cNvCxnSpPr>
          <p:nvPr/>
        </p:nvCxnSpPr>
        <p:spPr>
          <a:xfrm flipV="1">
            <a:off x="2353056" y="2295520"/>
            <a:ext cx="621792" cy="3315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id="{DF36C502-9311-49BE-9CAC-FB7AA3D1BEE8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5254752" y="2295520"/>
            <a:ext cx="101193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47D31BA4-6E22-41FE-8264-89277B981E0B}"/>
              </a:ext>
            </a:extLst>
          </p:cNvPr>
          <p:cNvCxnSpPr>
            <a:cxnSpLocks/>
            <a:stCxn id="18" idx="3"/>
            <a:endCxn id="20" idx="1"/>
          </p:cNvCxnSpPr>
          <p:nvPr/>
        </p:nvCxnSpPr>
        <p:spPr>
          <a:xfrm>
            <a:off x="2414016" y="4483608"/>
            <a:ext cx="493776" cy="53719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03432946-00EB-44F8-8647-CF561BE1543B}"/>
              </a:ext>
            </a:extLst>
          </p:cNvPr>
          <p:cNvCxnSpPr>
            <a:cxnSpLocks/>
            <a:stCxn id="20" idx="3"/>
          </p:cNvCxnSpPr>
          <p:nvPr/>
        </p:nvCxnSpPr>
        <p:spPr>
          <a:xfrm>
            <a:off x="5376672" y="5020807"/>
            <a:ext cx="36576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agen 21">
            <a:extLst>
              <a:ext uri="{FF2B5EF4-FFF2-40B4-BE49-F238E27FC236}">
                <a16:creationId xmlns:a16="http://schemas.microsoft.com/office/drawing/2014/main" id="{3208DD47-CB96-4CDD-98F2-1D79A1EACC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7622" y="4636198"/>
            <a:ext cx="6026154" cy="890111"/>
          </a:xfrm>
          <a:prstGeom prst="rect">
            <a:avLst/>
          </a:prstGeom>
        </p:spPr>
      </p:pic>
      <p:grpSp>
        <p:nvGrpSpPr>
          <p:cNvPr id="31" name="Grupo 30">
            <a:extLst>
              <a:ext uri="{FF2B5EF4-FFF2-40B4-BE49-F238E27FC236}">
                <a16:creationId xmlns:a16="http://schemas.microsoft.com/office/drawing/2014/main" id="{8AF69BFF-350D-4BD9-B5A3-86B8020279C3}"/>
              </a:ext>
            </a:extLst>
          </p:cNvPr>
          <p:cNvGrpSpPr/>
          <p:nvPr/>
        </p:nvGrpSpPr>
        <p:grpSpPr>
          <a:xfrm>
            <a:off x="6445427" y="854393"/>
            <a:ext cx="5015053" cy="2620327"/>
            <a:chOff x="5945555" y="805625"/>
            <a:chExt cx="5015053" cy="2620327"/>
          </a:xfrm>
        </p:grpSpPr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6D7B1DF3-2B51-42E4-AFA1-086EF96C6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949505" y="805625"/>
              <a:ext cx="5011103" cy="607132"/>
            </a:xfrm>
            <a:prstGeom prst="rect">
              <a:avLst/>
            </a:prstGeom>
          </p:spPr>
        </p:pic>
        <p:pic>
          <p:nvPicPr>
            <p:cNvPr id="29" name="Imagen 28">
              <a:extLst>
                <a:ext uri="{FF2B5EF4-FFF2-40B4-BE49-F238E27FC236}">
                  <a16:creationId xmlns:a16="http://schemas.microsoft.com/office/drawing/2014/main" id="{7536B77B-E291-44B6-8496-A1B5930BB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945555" y="1414272"/>
              <a:ext cx="5010224" cy="20116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2333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B1C77C0D-BF55-47C1-AACF-1AE03F8FB786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7000">
                <a:schemeClr val="tx1">
                  <a:lumMod val="95000"/>
                  <a:lumOff val="5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23000">
                  <a:schemeClr val="tx1">
                    <a:lumMod val="85000"/>
                    <a:lumOff val="15000"/>
                  </a:schemeClr>
                </a:gs>
                <a:gs pos="69000">
                  <a:schemeClr val="bg2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E43CB85-8618-4854-AA6C-5509FB7A10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63" y="-978567"/>
            <a:ext cx="5006087" cy="354193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1B94E054-2AA0-4C6F-9B49-18E63C61EF06}"/>
              </a:ext>
            </a:extLst>
          </p:cNvPr>
          <p:cNvSpPr txBox="1"/>
          <p:nvPr/>
        </p:nvSpPr>
        <p:spPr>
          <a:xfrm>
            <a:off x="3680108" y="2674792"/>
            <a:ext cx="8511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MATERIALS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9F9FF2A-3AED-4A34-95F4-52D7E81EA6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5511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303DD898-93CE-42B8-97B4-C619FB14479E}"/>
              </a:ext>
            </a:extLst>
          </p:cNvPr>
          <p:cNvSpPr txBox="1"/>
          <p:nvPr/>
        </p:nvSpPr>
        <p:spPr>
          <a:xfrm>
            <a:off x="1092488" y="959892"/>
            <a:ext cx="1687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 </a:t>
            </a:r>
            <a:r>
              <a:rPr lang="es-E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Nastpad</a:t>
            </a:r>
            <a:r>
              <a:rPr lang="es-E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36EF9018-831B-49C4-B28D-FBDADA5A5B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44" t="4638" r="14185" b="7550"/>
          <a:stretch/>
        </p:blipFill>
        <p:spPr>
          <a:xfrm>
            <a:off x="693309" y="999744"/>
            <a:ext cx="381334" cy="385667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7A0373AC-3CC6-4A35-B694-C847B992370D}"/>
              </a:ext>
            </a:extLst>
          </p:cNvPr>
          <p:cNvSpPr txBox="1"/>
          <p:nvPr/>
        </p:nvSpPr>
        <p:spPr>
          <a:xfrm>
            <a:off x="582956" y="210003"/>
            <a:ext cx="2899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TOOL: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A103DE08-910D-4FBE-8C32-2FF996BD83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42C681C-67BF-4252-B4C2-2DB09365BD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9619" y="960690"/>
            <a:ext cx="6134867" cy="3148014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9EC3010-1725-42BF-8BA1-24580BFFD7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9110" y="4389120"/>
            <a:ext cx="6216918" cy="1719072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1880275E-4457-4774-A511-FFDA99F52769}"/>
              </a:ext>
            </a:extLst>
          </p:cNvPr>
          <p:cNvSpPr/>
          <p:nvPr/>
        </p:nvSpPr>
        <p:spPr>
          <a:xfrm>
            <a:off x="3072384" y="1450848"/>
            <a:ext cx="4035552" cy="47548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E9588E50-E283-4B16-8F56-942DE432976F}"/>
              </a:ext>
            </a:extLst>
          </p:cNvPr>
          <p:cNvCxnSpPr>
            <a:cxnSpLocks/>
            <a:stCxn id="7" idx="2"/>
            <a:endCxn id="19" idx="0"/>
          </p:cNvCxnSpPr>
          <p:nvPr/>
        </p:nvCxnSpPr>
        <p:spPr>
          <a:xfrm flipH="1">
            <a:off x="4718304" y="1926336"/>
            <a:ext cx="371856" cy="36088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ángulo 18">
            <a:extLst>
              <a:ext uri="{FF2B5EF4-FFF2-40B4-BE49-F238E27FC236}">
                <a16:creationId xmlns:a16="http://schemas.microsoft.com/office/drawing/2014/main" id="{463875B0-3151-4B51-B215-74C89AFC862D}"/>
              </a:ext>
            </a:extLst>
          </p:cNvPr>
          <p:cNvSpPr/>
          <p:nvPr/>
        </p:nvSpPr>
        <p:spPr>
          <a:xfrm>
            <a:off x="4535424" y="5535168"/>
            <a:ext cx="365760" cy="40233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9" name="Conector recto 28">
            <a:extLst>
              <a:ext uri="{FF2B5EF4-FFF2-40B4-BE49-F238E27FC236}">
                <a16:creationId xmlns:a16="http://schemas.microsoft.com/office/drawing/2014/main" id="{F21D4192-F64A-4F96-A349-94EC4E85EAE7}"/>
              </a:ext>
            </a:extLst>
          </p:cNvPr>
          <p:cNvCxnSpPr>
            <a:cxnSpLocks/>
            <a:stCxn id="19" idx="1"/>
          </p:cNvCxnSpPr>
          <p:nvPr/>
        </p:nvCxnSpPr>
        <p:spPr>
          <a:xfrm flipH="1">
            <a:off x="2487168" y="5736336"/>
            <a:ext cx="2048256" cy="42062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uadroTexto 30">
            <a:extLst>
              <a:ext uri="{FF2B5EF4-FFF2-40B4-BE49-F238E27FC236}">
                <a16:creationId xmlns:a16="http://schemas.microsoft.com/office/drawing/2014/main" id="{8DE8B493-D9A7-43CF-B5B1-20787EE12848}"/>
              </a:ext>
            </a:extLst>
          </p:cNvPr>
          <p:cNvSpPr txBox="1"/>
          <p:nvPr/>
        </p:nvSpPr>
        <p:spPr>
          <a:xfrm>
            <a:off x="475488" y="5986272"/>
            <a:ext cx="1959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Material </a:t>
            </a:r>
            <a:r>
              <a:rPr lang="es-ES" b="1" dirty="0" err="1"/>
              <a:t>reference</a:t>
            </a:r>
            <a:endParaRPr lang="en-GB" b="1" dirty="0"/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EA6BFC98-3B48-45D9-80D7-6FB301153119}"/>
              </a:ext>
            </a:extLst>
          </p:cNvPr>
          <p:cNvSpPr/>
          <p:nvPr/>
        </p:nvSpPr>
        <p:spPr>
          <a:xfrm>
            <a:off x="5346192" y="5504688"/>
            <a:ext cx="432816" cy="2743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143AA5DC-7FE3-46BB-8C3C-9E70165733BC}"/>
              </a:ext>
            </a:extLst>
          </p:cNvPr>
          <p:cNvCxnSpPr>
            <a:cxnSpLocks/>
            <a:stCxn id="38" idx="1"/>
            <a:endCxn id="32" idx="3"/>
          </p:cNvCxnSpPr>
          <p:nvPr/>
        </p:nvCxnSpPr>
        <p:spPr>
          <a:xfrm flipH="1" flipV="1">
            <a:off x="5779008" y="5641848"/>
            <a:ext cx="1639824" cy="69368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uadroTexto 37">
            <a:extLst>
              <a:ext uri="{FF2B5EF4-FFF2-40B4-BE49-F238E27FC236}">
                <a16:creationId xmlns:a16="http://schemas.microsoft.com/office/drawing/2014/main" id="{60C1BDF1-BD4E-43E9-84AC-126A3631A744}"/>
              </a:ext>
            </a:extLst>
          </p:cNvPr>
          <p:cNvSpPr txBox="1"/>
          <p:nvPr/>
        </p:nvSpPr>
        <p:spPr>
          <a:xfrm>
            <a:off x="7418832" y="6150864"/>
            <a:ext cx="1106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err="1"/>
              <a:t>Thickness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632640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A103DE08-910D-4FBE-8C32-2FF996BD83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42C681C-67BF-4252-B4C2-2DB09365BD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803" y="1948242"/>
            <a:ext cx="6134867" cy="3148014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1880275E-4457-4774-A511-FFDA99F52769}"/>
              </a:ext>
            </a:extLst>
          </p:cNvPr>
          <p:cNvSpPr/>
          <p:nvPr/>
        </p:nvSpPr>
        <p:spPr>
          <a:xfrm>
            <a:off x="377952" y="2950464"/>
            <a:ext cx="4084320" cy="5120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66249C0-51CA-4C3B-9950-EAB58EF058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6779" y="2121408"/>
            <a:ext cx="5444533" cy="2542381"/>
          </a:xfrm>
          <a:prstGeom prst="rect">
            <a:avLst/>
          </a:prstGeom>
        </p:spPr>
      </p:pic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C77D4E15-118D-4B76-8755-6AE16F86EB79}"/>
              </a:ext>
            </a:extLst>
          </p:cNvPr>
          <p:cNvCxnSpPr>
            <a:cxnSpLocks/>
            <a:stCxn id="7" idx="3"/>
            <a:endCxn id="21" idx="1"/>
          </p:cNvCxnSpPr>
          <p:nvPr/>
        </p:nvCxnSpPr>
        <p:spPr>
          <a:xfrm>
            <a:off x="4462272" y="3206496"/>
            <a:ext cx="2785872" cy="3322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ángulo 20">
            <a:extLst>
              <a:ext uri="{FF2B5EF4-FFF2-40B4-BE49-F238E27FC236}">
                <a16:creationId xmlns:a16="http://schemas.microsoft.com/office/drawing/2014/main" id="{540E57CE-7F34-4395-80D5-F3A1344F0508}"/>
              </a:ext>
            </a:extLst>
          </p:cNvPr>
          <p:cNvSpPr/>
          <p:nvPr/>
        </p:nvSpPr>
        <p:spPr>
          <a:xfrm>
            <a:off x="7248144" y="3450336"/>
            <a:ext cx="1139952" cy="17678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BC8F7B44-49B0-4E01-A174-B2FC2272E8EA}"/>
              </a:ext>
            </a:extLst>
          </p:cNvPr>
          <p:cNvSpPr/>
          <p:nvPr/>
        </p:nvSpPr>
        <p:spPr>
          <a:xfrm>
            <a:off x="359664" y="3944112"/>
            <a:ext cx="4358640" cy="51206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337E7FF0-77E2-47D6-9B61-C91558992759}"/>
              </a:ext>
            </a:extLst>
          </p:cNvPr>
          <p:cNvCxnSpPr>
            <a:cxnSpLocks/>
            <a:endCxn id="28" idx="1"/>
          </p:cNvCxnSpPr>
          <p:nvPr/>
        </p:nvCxnSpPr>
        <p:spPr>
          <a:xfrm>
            <a:off x="4730496" y="4218432"/>
            <a:ext cx="2560320" cy="8534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ángulo 27">
            <a:extLst>
              <a:ext uri="{FF2B5EF4-FFF2-40B4-BE49-F238E27FC236}">
                <a16:creationId xmlns:a16="http://schemas.microsoft.com/office/drawing/2014/main" id="{32E8B85D-7401-4F85-AA2B-E959F300F12B}"/>
              </a:ext>
            </a:extLst>
          </p:cNvPr>
          <p:cNvSpPr/>
          <p:nvPr/>
        </p:nvSpPr>
        <p:spPr>
          <a:xfrm>
            <a:off x="7290816" y="4218432"/>
            <a:ext cx="1072896" cy="17068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ángulo 33">
            <a:extLst>
              <a:ext uri="{FF2B5EF4-FFF2-40B4-BE49-F238E27FC236}">
                <a16:creationId xmlns:a16="http://schemas.microsoft.com/office/drawing/2014/main" id="{AA45EE45-EEE1-4A72-BAD5-3552ECDB0FF0}"/>
              </a:ext>
            </a:extLst>
          </p:cNvPr>
          <p:cNvSpPr/>
          <p:nvPr/>
        </p:nvSpPr>
        <p:spPr>
          <a:xfrm>
            <a:off x="8845296" y="2657856"/>
            <a:ext cx="713232" cy="180441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6066B413-6B6B-4D0F-B785-1FDCD72DCB31}"/>
              </a:ext>
            </a:extLst>
          </p:cNvPr>
          <p:cNvCxnSpPr>
            <a:cxnSpLocks/>
            <a:stCxn id="36" idx="0"/>
            <a:endCxn id="34" idx="2"/>
          </p:cNvCxnSpPr>
          <p:nvPr/>
        </p:nvCxnSpPr>
        <p:spPr>
          <a:xfrm flipV="1">
            <a:off x="8619744" y="4462272"/>
            <a:ext cx="582168" cy="94902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B32DA20-5B15-457B-A14D-D69C44A5B0CA}"/>
              </a:ext>
            </a:extLst>
          </p:cNvPr>
          <p:cNvSpPr txBox="1"/>
          <p:nvPr/>
        </p:nvSpPr>
        <p:spPr>
          <a:xfrm>
            <a:off x="8019288" y="5411295"/>
            <a:ext cx="1200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/>
              <a:t>Thickness</a:t>
            </a:r>
            <a:endParaRPr lang="en-GB" b="1" dirty="0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C29F4314-7BEA-437C-979C-18B1785C9EC8}"/>
              </a:ext>
            </a:extLst>
          </p:cNvPr>
          <p:cNvSpPr/>
          <p:nvPr/>
        </p:nvSpPr>
        <p:spPr>
          <a:xfrm>
            <a:off x="9607296" y="2657856"/>
            <a:ext cx="682752" cy="178612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4ACCA2CD-7DA1-4409-8D30-7A5453D61CD4}"/>
              </a:ext>
            </a:extLst>
          </p:cNvPr>
          <p:cNvCxnSpPr>
            <a:cxnSpLocks/>
            <a:stCxn id="43" idx="0"/>
            <a:endCxn id="41" idx="2"/>
          </p:cNvCxnSpPr>
          <p:nvPr/>
        </p:nvCxnSpPr>
        <p:spPr>
          <a:xfrm flipH="1" flipV="1">
            <a:off x="9948672" y="4443984"/>
            <a:ext cx="106680" cy="93683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uadroTexto 42">
            <a:extLst>
              <a:ext uri="{FF2B5EF4-FFF2-40B4-BE49-F238E27FC236}">
                <a16:creationId xmlns:a16="http://schemas.microsoft.com/office/drawing/2014/main" id="{F7E53F69-7A2F-4DAC-8171-1DFD4BE7A25A}"/>
              </a:ext>
            </a:extLst>
          </p:cNvPr>
          <p:cNvSpPr txBox="1"/>
          <p:nvPr/>
        </p:nvSpPr>
        <p:spPr>
          <a:xfrm>
            <a:off x="9381744" y="5380815"/>
            <a:ext cx="1347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/>
              <a:t>Orientation</a:t>
            </a:r>
            <a:endParaRPr lang="en-GB" b="1" dirty="0"/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A7C4E09F-999A-4C80-B07B-1A45565BCC24}"/>
              </a:ext>
            </a:extLst>
          </p:cNvPr>
          <p:cNvSpPr/>
          <p:nvPr/>
        </p:nvSpPr>
        <p:spPr>
          <a:xfrm>
            <a:off x="10344912" y="2438400"/>
            <a:ext cx="530352" cy="23164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9" name="Conector recto 48">
            <a:extLst>
              <a:ext uri="{FF2B5EF4-FFF2-40B4-BE49-F238E27FC236}">
                <a16:creationId xmlns:a16="http://schemas.microsoft.com/office/drawing/2014/main" id="{24FC8BEA-4DB8-466F-9BDF-3BFB196017A9}"/>
              </a:ext>
            </a:extLst>
          </p:cNvPr>
          <p:cNvCxnSpPr>
            <a:cxnSpLocks/>
            <a:stCxn id="50" idx="2"/>
            <a:endCxn id="48" idx="0"/>
          </p:cNvCxnSpPr>
          <p:nvPr/>
        </p:nvCxnSpPr>
        <p:spPr>
          <a:xfrm flipH="1">
            <a:off x="10610088" y="1525619"/>
            <a:ext cx="630936" cy="91278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uadroTexto 49">
            <a:extLst>
              <a:ext uri="{FF2B5EF4-FFF2-40B4-BE49-F238E27FC236}">
                <a16:creationId xmlns:a16="http://schemas.microsoft.com/office/drawing/2014/main" id="{DBA80636-E985-4D39-A9C9-B2884D720A93}"/>
              </a:ext>
            </a:extLst>
          </p:cNvPr>
          <p:cNvSpPr txBox="1"/>
          <p:nvPr/>
        </p:nvSpPr>
        <p:spPr>
          <a:xfrm>
            <a:off x="10399776" y="1156287"/>
            <a:ext cx="1682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err="1"/>
              <a:t>Failure</a:t>
            </a:r>
            <a:r>
              <a:rPr lang="es-ES" b="1" dirty="0"/>
              <a:t> </a:t>
            </a:r>
            <a:r>
              <a:rPr lang="es-ES" b="1" dirty="0" err="1"/>
              <a:t>criteria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746847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A103DE08-910D-4FBE-8C32-2FF996BD83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  <p:pic>
        <p:nvPicPr>
          <p:cNvPr id="6" name="Imagen 5" descr="Imagen que contiene captura de pantalla&#10;&#10;Descripción generada automáticamente">
            <a:extLst>
              <a:ext uri="{FF2B5EF4-FFF2-40B4-BE49-F238E27FC236}">
                <a16:creationId xmlns:a16="http://schemas.microsoft.com/office/drawing/2014/main" id="{108D689E-2B1B-4A0C-9994-51F2E565D7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093" y="2694051"/>
            <a:ext cx="5705518" cy="134150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C834A93-0FD7-4917-9069-1427B15FDA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416" y="1541907"/>
            <a:ext cx="5648989" cy="3773806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D61F5F3C-AE76-4506-8395-D393FF5C6BEB}"/>
              </a:ext>
            </a:extLst>
          </p:cNvPr>
          <p:cNvSpPr/>
          <p:nvPr/>
        </p:nvSpPr>
        <p:spPr>
          <a:xfrm>
            <a:off x="243840" y="1914144"/>
            <a:ext cx="5766816" cy="1304544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73ACDC07-AC8C-4487-BA79-0AF614B1FE59}"/>
              </a:ext>
            </a:extLst>
          </p:cNvPr>
          <p:cNvSpPr/>
          <p:nvPr/>
        </p:nvSpPr>
        <p:spPr>
          <a:xfrm>
            <a:off x="7254240" y="2791968"/>
            <a:ext cx="3364992" cy="646176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E8C011EB-80E2-4410-9B1D-15B13289CFA4}"/>
              </a:ext>
            </a:extLst>
          </p:cNvPr>
          <p:cNvSpPr/>
          <p:nvPr/>
        </p:nvSpPr>
        <p:spPr>
          <a:xfrm>
            <a:off x="237744" y="3419856"/>
            <a:ext cx="5748528" cy="1932432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7D8EFFD0-89FA-4BD8-BC1E-DAFDA5DEFB15}"/>
              </a:ext>
            </a:extLst>
          </p:cNvPr>
          <p:cNvSpPr/>
          <p:nvPr/>
        </p:nvSpPr>
        <p:spPr>
          <a:xfrm>
            <a:off x="6144768" y="2779776"/>
            <a:ext cx="877824" cy="1158240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7702603D-755B-433D-B436-07ACE517F7FF}"/>
              </a:ext>
            </a:extLst>
          </p:cNvPr>
          <p:cNvSpPr/>
          <p:nvPr/>
        </p:nvSpPr>
        <p:spPr>
          <a:xfrm>
            <a:off x="10802112" y="2773680"/>
            <a:ext cx="877824" cy="1139952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ángulo 30">
            <a:extLst>
              <a:ext uri="{FF2B5EF4-FFF2-40B4-BE49-F238E27FC236}">
                <a16:creationId xmlns:a16="http://schemas.microsoft.com/office/drawing/2014/main" id="{5EDEBC9C-7F6F-4E4B-AAF9-91DAC9AD17D9}"/>
              </a:ext>
            </a:extLst>
          </p:cNvPr>
          <p:cNvSpPr/>
          <p:nvPr/>
        </p:nvSpPr>
        <p:spPr>
          <a:xfrm>
            <a:off x="280416" y="4169664"/>
            <a:ext cx="4120896" cy="54864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7857322F-0064-4496-A46C-11CFB3F36588}"/>
              </a:ext>
            </a:extLst>
          </p:cNvPr>
          <p:cNvCxnSpPr>
            <a:cxnSpLocks/>
            <a:stCxn id="31" idx="3"/>
          </p:cNvCxnSpPr>
          <p:nvPr/>
        </p:nvCxnSpPr>
        <p:spPr>
          <a:xfrm flipV="1">
            <a:off x="4401312" y="3840480"/>
            <a:ext cx="2182368" cy="60350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76B6E604-8533-4C0C-A49F-C72B982DBF51}"/>
              </a:ext>
            </a:extLst>
          </p:cNvPr>
          <p:cNvCxnSpPr>
            <a:cxnSpLocks/>
          </p:cNvCxnSpPr>
          <p:nvPr/>
        </p:nvCxnSpPr>
        <p:spPr>
          <a:xfrm>
            <a:off x="6449568" y="3816096"/>
            <a:ext cx="26822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335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B1C77C0D-BF55-47C1-AACF-1AE03F8FB786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7000">
                <a:schemeClr val="tx1">
                  <a:lumMod val="95000"/>
                  <a:lumOff val="5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23000">
                  <a:schemeClr val="tx1">
                    <a:lumMod val="85000"/>
                    <a:lumOff val="15000"/>
                  </a:schemeClr>
                </a:gs>
                <a:gs pos="69000">
                  <a:schemeClr val="bg2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E43CB85-8618-4854-AA6C-5509FB7A10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63" y="-978567"/>
            <a:ext cx="5006087" cy="354193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1B94E054-2AA0-4C6F-9B49-18E63C61EF06}"/>
              </a:ext>
            </a:extLst>
          </p:cNvPr>
          <p:cNvSpPr txBox="1"/>
          <p:nvPr/>
        </p:nvSpPr>
        <p:spPr>
          <a:xfrm>
            <a:off x="3680108" y="2443144"/>
            <a:ext cx="8511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LOAD CASES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BC41E6A-E9BA-4319-A812-E88DEC2F83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058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20000"/>
                <a:lumOff val="80000"/>
              </a:schemeClr>
            </a:gs>
            <a:gs pos="23000">
              <a:schemeClr val="accent3">
                <a:lumMod val="40000"/>
                <a:lumOff val="60000"/>
              </a:schemeClr>
            </a:gs>
            <a:gs pos="52000">
              <a:schemeClr val="accent3">
                <a:lumMod val="75000"/>
              </a:schemeClr>
            </a:gs>
            <a:gs pos="69000">
              <a:schemeClr val="accent3">
                <a:lumMod val="75000"/>
              </a:schemeClr>
            </a:gs>
            <a:gs pos="97000">
              <a:schemeClr val="accent3">
                <a:lumMod val="5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2D407602-5F1B-4B22-AAEA-B8A18A048B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801817"/>
              </p:ext>
            </p:extLst>
          </p:nvPr>
        </p:nvGraphicFramePr>
        <p:xfrm>
          <a:off x="1633728" y="1910443"/>
          <a:ext cx="9022080" cy="2015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5038">
                  <a:extLst>
                    <a:ext uri="{9D8B030D-6E8A-4147-A177-3AD203B41FA5}">
                      <a16:colId xmlns:a16="http://schemas.microsoft.com/office/drawing/2014/main" val="1510084499"/>
                    </a:ext>
                  </a:extLst>
                </a:gridCol>
                <a:gridCol w="607634">
                  <a:extLst>
                    <a:ext uri="{9D8B030D-6E8A-4147-A177-3AD203B41FA5}">
                      <a16:colId xmlns:a16="http://schemas.microsoft.com/office/drawing/2014/main" val="1309555759"/>
                    </a:ext>
                  </a:extLst>
                </a:gridCol>
                <a:gridCol w="5169408">
                  <a:extLst>
                    <a:ext uri="{9D8B030D-6E8A-4147-A177-3AD203B41FA5}">
                      <a16:colId xmlns:a16="http://schemas.microsoft.com/office/drawing/2014/main" val="193425716"/>
                    </a:ext>
                  </a:extLst>
                </a:gridCol>
              </a:tblGrid>
              <a:tr h="335956"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ysClr val="windowText" lastClr="000000"/>
                          </a:solidFill>
                        </a:rPr>
                        <a:t>LOAD CASES</a:t>
                      </a:r>
                      <a:endParaRPr lang="en-GB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err="1">
                          <a:solidFill>
                            <a:sysClr val="windowText" lastClr="000000"/>
                          </a:solidFill>
                        </a:rPr>
                        <a:t>Nº</a:t>
                      </a:r>
                      <a:endParaRPr lang="en-GB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 err="1">
                          <a:solidFill>
                            <a:sysClr val="windowText" lastClr="000000"/>
                          </a:solidFill>
                        </a:rPr>
                        <a:t>Critial</a:t>
                      </a:r>
                      <a:r>
                        <a:rPr lang="es-ES" sz="1400" dirty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es-ES" sz="1400" dirty="0" err="1">
                          <a:solidFill>
                            <a:sysClr val="windowText" lastClr="000000"/>
                          </a:solidFill>
                        </a:rPr>
                        <a:t>condition</a:t>
                      </a:r>
                      <a:r>
                        <a:rPr lang="es-ES" sz="1400" dirty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es-ES" sz="1400" dirty="0" err="1">
                          <a:solidFill>
                            <a:sysClr val="windowText" lastClr="000000"/>
                          </a:solidFill>
                        </a:rPr>
                        <a:t>into</a:t>
                      </a:r>
                      <a:r>
                        <a:rPr lang="es-ES" sz="1400" dirty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es-ES" sz="1400" dirty="0" err="1">
                          <a:solidFill>
                            <a:sysClr val="windowText" lastClr="000000"/>
                          </a:solidFill>
                        </a:rPr>
                        <a:t>the</a:t>
                      </a:r>
                      <a:r>
                        <a:rPr lang="es-ES" sz="1400" dirty="0">
                          <a:solidFill>
                            <a:sysClr val="windowText" lastClr="000000"/>
                          </a:solidFill>
                        </a:rPr>
                        <a:t> load case</a:t>
                      </a:r>
                      <a:endParaRPr lang="en-GB" sz="14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738866"/>
                  </a:ext>
                </a:extLst>
              </a:tr>
              <a:tr h="335956">
                <a:tc>
                  <a:txBody>
                    <a:bodyPr/>
                    <a:lstStyle/>
                    <a:p>
                      <a:r>
                        <a:rPr lang="es-ES" sz="1400" dirty="0"/>
                        <a:t>No </a:t>
                      </a:r>
                      <a:r>
                        <a:rPr lang="en-US" sz="1400" noProof="0" dirty="0"/>
                        <a:t>movement</a:t>
                      </a:r>
                      <a:r>
                        <a:rPr lang="es-ES" sz="1400" dirty="0"/>
                        <a:t> </a:t>
                      </a:r>
                      <a:r>
                        <a:rPr lang="en-GB" sz="1400" noProof="0" dirty="0"/>
                        <a:t>phase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2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full load under superior levitation condition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829713"/>
                  </a:ext>
                </a:extLst>
              </a:tr>
              <a:tr h="3359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/>
                        <a:t>Linear motor </a:t>
                      </a:r>
                      <a:r>
                        <a:rPr lang="en-GB" sz="1400" noProof="0" dirty="0"/>
                        <a:t>acceleration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condition</a:t>
                      </a:r>
                      <a:endParaRPr lang="es-E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5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Linear motor acceleration condition in emergency braking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6885330"/>
                  </a:ext>
                </a:extLst>
              </a:tr>
              <a:tr h="3359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err="1"/>
                        <a:t>Compressor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acceleration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condition</a:t>
                      </a:r>
                      <a:endParaRPr lang="es-E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5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Compressor acceleration condition in emergency braking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3442042"/>
                  </a:ext>
                </a:extLst>
              </a:tr>
              <a:tr h="3359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 err="1"/>
                        <a:t>Constant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velocity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condition</a:t>
                      </a:r>
                      <a:endParaRPr lang="es-E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5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Constant velocity condition in emergency braking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8306476"/>
                  </a:ext>
                </a:extLst>
              </a:tr>
              <a:tr h="3359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Braking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condition</a:t>
                      </a:r>
                      <a:endParaRPr lang="es-ES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9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Braking condition in emergency braking</a:t>
                      </a:r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6248239"/>
                  </a:ext>
                </a:extLst>
              </a:tr>
            </a:tbl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9C5E8079-E642-48A4-844F-3E9598BFDC2C}"/>
              </a:ext>
            </a:extLst>
          </p:cNvPr>
          <p:cNvSpPr txBox="1"/>
          <p:nvPr/>
        </p:nvSpPr>
        <p:spPr>
          <a:xfrm>
            <a:off x="1202483" y="1053959"/>
            <a:ext cx="1257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 Excel 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3475AC1-0C72-4C4E-A5FA-1157F820AD77}"/>
              </a:ext>
            </a:extLst>
          </p:cNvPr>
          <p:cNvSpPr txBox="1"/>
          <p:nvPr/>
        </p:nvSpPr>
        <p:spPr>
          <a:xfrm>
            <a:off x="2124161" y="4595550"/>
            <a:ext cx="821846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ES" b="1" u="sng" dirty="0"/>
              <a:t>LOAD CASE ANALIZED:</a:t>
            </a:r>
            <a:r>
              <a:rPr lang="es-ES" b="1" dirty="0"/>
              <a:t> 	</a:t>
            </a:r>
            <a:r>
              <a:rPr lang="en-GB" b="1" dirty="0">
                <a:solidFill>
                  <a:schemeClr val="dk1"/>
                </a:solidFill>
              </a:rPr>
              <a:t>F</a:t>
            </a:r>
            <a:r>
              <a:rPr lang="en-GB" dirty="0">
                <a:solidFill>
                  <a:schemeClr val="dk1"/>
                </a:solidFill>
              </a:rPr>
              <a:t>ull load under superior levitation condition</a:t>
            </a:r>
          </a:p>
          <a:p>
            <a:pPr algn="ctr">
              <a:defRPr/>
            </a:pPr>
            <a:endParaRPr lang="es-ES" sz="800" dirty="0"/>
          </a:p>
          <a:p>
            <a:r>
              <a:rPr lang="es-ES" sz="1400" dirty="0"/>
              <a:t>- </a:t>
            </a:r>
            <a:r>
              <a:rPr lang="en-GB" sz="1400" dirty="0"/>
              <a:t>Constrains</a:t>
            </a:r>
            <a:r>
              <a:rPr lang="es-ES" sz="1400" dirty="0"/>
              <a:t>: SPC in 6 </a:t>
            </a:r>
            <a:r>
              <a:rPr lang="es-ES" sz="1400" dirty="0" err="1"/>
              <a:t>dof</a:t>
            </a:r>
            <a:r>
              <a:rPr lang="es-ES" sz="1400" dirty="0"/>
              <a:t> </a:t>
            </a:r>
            <a:r>
              <a:rPr lang="es-ES" sz="1400" dirty="0" err="1"/>
              <a:t>first</a:t>
            </a:r>
            <a:r>
              <a:rPr lang="es-ES" sz="1400" dirty="0"/>
              <a:t> </a:t>
            </a:r>
            <a:r>
              <a:rPr lang="es-ES" sz="1400" dirty="0" err="1"/>
              <a:t>levitation</a:t>
            </a:r>
            <a:r>
              <a:rPr lang="es-ES" sz="1400" dirty="0"/>
              <a:t> </a:t>
            </a:r>
            <a:r>
              <a:rPr lang="es-ES" sz="1400" dirty="0" err="1"/>
              <a:t>unit</a:t>
            </a:r>
            <a:r>
              <a:rPr lang="es-ES" sz="1400" dirty="0"/>
              <a:t>, </a:t>
            </a:r>
            <a:r>
              <a:rPr lang="es-ES" sz="1400" dirty="0" err="1"/>
              <a:t>rest</a:t>
            </a:r>
            <a:r>
              <a:rPr lang="es-ES" sz="1400" dirty="0"/>
              <a:t> </a:t>
            </a:r>
            <a:r>
              <a:rPr lang="es-ES" sz="1400" dirty="0" err="1"/>
              <a:t>of</a:t>
            </a:r>
            <a:r>
              <a:rPr lang="es-ES" sz="1400" dirty="0"/>
              <a:t> </a:t>
            </a:r>
            <a:r>
              <a:rPr lang="es-ES" sz="1400" dirty="0" err="1"/>
              <a:t>units</a:t>
            </a:r>
            <a:r>
              <a:rPr lang="es-ES" sz="1400" dirty="0"/>
              <a:t> </a:t>
            </a:r>
            <a:r>
              <a:rPr lang="es-ES" sz="1400" dirty="0" err="1"/>
              <a:t>with</a:t>
            </a:r>
            <a:r>
              <a:rPr lang="es-ES" sz="1400" dirty="0"/>
              <a:t> longitudinal </a:t>
            </a:r>
            <a:r>
              <a:rPr lang="es-ES" sz="1400" dirty="0" err="1"/>
              <a:t>displacement</a:t>
            </a:r>
            <a:r>
              <a:rPr lang="es-ES" sz="1400" dirty="0"/>
              <a:t> free.</a:t>
            </a:r>
          </a:p>
          <a:p>
            <a:r>
              <a:rPr lang="es-ES" sz="1400" dirty="0"/>
              <a:t>- </a:t>
            </a:r>
            <a:r>
              <a:rPr lang="es-ES" sz="1400" dirty="0" err="1"/>
              <a:t>Gravity</a:t>
            </a:r>
            <a:r>
              <a:rPr lang="es-ES" sz="1400" dirty="0"/>
              <a:t> </a:t>
            </a:r>
            <a:r>
              <a:rPr lang="es-ES" sz="1400" dirty="0" err="1"/>
              <a:t>applied</a:t>
            </a:r>
            <a:endParaRPr lang="es-ES" sz="1400" dirty="0"/>
          </a:p>
          <a:p>
            <a:r>
              <a:rPr lang="es-ES" sz="1400" dirty="0"/>
              <a:t>- Non estructural </a:t>
            </a:r>
            <a:r>
              <a:rPr lang="es-ES" sz="1400" dirty="0" err="1"/>
              <a:t>masses</a:t>
            </a:r>
            <a:r>
              <a:rPr lang="es-ES" sz="1400" dirty="0"/>
              <a:t> </a:t>
            </a:r>
            <a:r>
              <a:rPr lang="es-ES" sz="1400" dirty="0" err="1"/>
              <a:t>applied</a:t>
            </a:r>
            <a:r>
              <a:rPr lang="es-ES" sz="1400" dirty="0"/>
              <a:t>.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7D42B6D-CAA2-41A5-9947-C12EDAC737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00" y="941851"/>
            <a:ext cx="637485" cy="637485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ED4A5762-3B2B-4C90-ACCB-8EF00D6104C3}"/>
              </a:ext>
            </a:extLst>
          </p:cNvPr>
          <p:cNvSpPr txBox="1"/>
          <p:nvPr/>
        </p:nvSpPr>
        <p:spPr>
          <a:xfrm>
            <a:off x="582955" y="210003"/>
            <a:ext cx="3827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LOAD CASES TOOLS: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2B9F4EB-F7A3-44E2-9F0B-793350544C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33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rma libre: forma 14">
            <a:extLst>
              <a:ext uri="{FF2B5EF4-FFF2-40B4-BE49-F238E27FC236}">
                <a16:creationId xmlns:a16="http://schemas.microsoft.com/office/drawing/2014/main" id="{31E994BA-4826-4424-997B-E84785501354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7000">
                <a:schemeClr val="tx1">
                  <a:lumMod val="95000"/>
                  <a:lumOff val="5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23000">
                  <a:schemeClr val="tx1">
                    <a:lumMod val="85000"/>
                    <a:lumOff val="15000"/>
                  </a:schemeClr>
                </a:gs>
                <a:gs pos="69000">
                  <a:schemeClr val="bg2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739B210-99BA-44D0-857B-40274C9B9B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82" y="6122577"/>
            <a:ext cx="484167" cy="48476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BBF11FD9-C37C-47E5-854B-663CD7F8330A}"/>
              </a:ext>
            </a:extLst>
          </p:cNvPr>
          <p:cNvSpPr txBox="1"/>
          <p:nvPr/>
        </p:nvSpPr>
        <p:spPr>
          <a:xfrm>
            <a:off x="427479" y="369899"/>
            <a:ext cx="3055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Mesh</a:t>
            </a:r>
            <a:r>
              <a:rPr lang="es-E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  <a:r>
              <a:rPr lang="es-E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AFD6664-C736-499E-B853-340643F07C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65" b="96870" l="6556" r="91051">
                        <a14:foregroundMark x1="89594" y1="26087" x2="91259" y2="44870"/>
                        <a14:foregroundMark x1="91259" y1="44870" x2="90219" y2="52174"/>
                        <a14:foregroundMark x1="37357" y1="89739" x2="29865" y2="96870"/>
                        <a14:foregroundMark x1="12308" y1="72657" x2="17274" y2="62261"/>
                        <a14:foregroundMark x1="6556" y1="84696" x2="9011" y2="79556"/>
                        <a14:foregroundMark x1="11708" y1="76904" x2="12279" y2="76000"/>
                        <a14:foregroundMark x1="83346" y1="28355" x2="85328" y2="25391"/>
                        <a14:foregroundMark x1="82420" y1="29739" x2="83153" y2="28643"/>
                        <a14:foregroundMark x1="81490" y1="31130" x2="82420" y2="29739"/>
                        <a14:foregroundMark x1="81141" y1="31652" x2="81490" y2="31130"/>
                        <a14:foregroundMark x1="77419" y1="37217" x2="81141" y2="31652"/>
                        <a14:foregroundMark x1="78876" y1="30957" x2="82670" y2="30543"/>
                        <a14:foregroundMark x1="16753" y1="78783" x2="10343" y2="82456"/>
                        <a14:foregroundMark x1="12251" y1="86855" x2="11974" y2="86798"/>
                        <a14:foregroundMark x1="16129" y1="87652" x2="13969" y2="87208"/>
                        <a14:foregroundMark x1="12695" y1="84348" x2="12383" y2="84348"/>
                        <a14:foregroundMark x1="9990" y1="86435" x2="9990" y2="86435"/>
                        <a14:foregroundMark x1="8741" y1="86087" x2="8741" y2="86087"/>
                        <a14:foregroundMark x1="10302" y1="76522" x2="10302" y2="76522"/>
                        <a14:foregroundMark x1="10926" y1="75130" x2="10926" y2="75130"/>
                        <a14:foregroundMark x1="9469" y1="78261" x2="9469" y2="78261"/>
                        <a14:foregroundMark x1="9781" y1="80000" x2="9781" y2="80000"/>
                        <a14:backgroundMark x1="11770" y1="75130" x2="12487" y2="73739"/>
                        <a14:backgroundMark x1="11052" y1="76522" x2="11770" y2="75130"/>
                        <a14:backgroundMark x1="10155" y1="78261" x2="11052" y2="76522"/>
                        <a14:backgroundMark x1="9886" y1="78783" x2="10155" y2="78261"/>
                        <a14:backgroundMark x1="10197" y1="78261" x2="11342" y2="76348"/>
                        <a14:backgroundMark x1="9261" y1="79826" x2="10197" y2="78261"/>
                        <a14:backgroundMark x1="10226" y1="78261" x2="10822" y2="77217"/>
                        <a14:backgroundMark x1="9102" y1="80228" x2="10226" y2="78261"/>
                        <a14:backgroundMark x1="8429" y1="87130" x2="9573" y2="87130"/>
                        <a14:backgroundMark x1="10718" y1="87304" x2="11446" y2="87826"/>
                        <a14:backgroundMark x1="10406" y1="87130" x2="11030" y2="87130"/>
                        <a14:backgroundMark x1="9469" y1="86783" x2="10406" y2="87130"/>
                        <a14:backgroundMark x1="11967" y1="87478" x2="13528" y2="88174"/>
                        <a14:backgroundMark x1="12175" y1="87304" x2="12591" y2="87652"/>
                        <a14:backgroundMark x1="9261" y1="82087" x2="9886" y2="81739"/>
                        <a14:backgroundMark x1="8845" y1="82609" x2="9573" y2="82609"/>
                        <a14:backgroundMark x1="9990" y1="81739" x2="10718" y2="81217"/>
                        <a14:backgroundMark x1="82830" y1="29913" x2="83039" y2="29565"/>
                        <a14:backgroundMark x1="82830" y1="30783" x2="83559" y2="30783"/>
                        <a14:backgroundMark x1="82518" y1="31130" x2="82518" y2="31130"/>
                        <a14:backgroundMark x1="80541" y1="31652" x2="80541" y2="31652"/>
                        <a14:backgroundMark x1="80541" y1="31304" x2="80541" y2="31304"/>
                        <a14:backgroundMark x1="80749" y1="30957" x2="80749" y2="30957"/>
                        <a14:backgroundMark x1="81374" y1="31826" x2="81374" y2="31826"/>
                        <a14:backgroundMark x1="82830" y1="29739" x2="82830" y2="29739"/>
                        <a14:backgroundMark x1="11863" y1="83826" x2="11863" y2="838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3477" y="556450"/>
            <a:ext cx="9153525" cy="547687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5F4E8B0-F6F0-4DE0-A53A-7F5FAF3EAC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76513" y="3814000"/>
            <a:ext cx="3223200" cy="233744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3E75374-EC5D-4BCA-BC1B-2FDCC182D5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191" y="2584705"/>
            <a:ext cx="3028358" cy="207264"/>
          </a:xfrm>
          <a:prstGeom prst="rect">
            <a:avLst/>
          </a:prstGeom>
        </p:spPr>
      </p:pic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7AEDDC17-E711-4EC9-9ACB-07E13003E5CC}"/>
              </a:ext>
            </a:extLst>
          </p:cNvPr>
          <p:cNvCxnSpPr>
            <a:cxnSpLocks/>
            <a:stCxn id="5" idx="3"/>
            <a:endCxn id="11" idx="0"/>
          </p:cNvCxnSpPr>
          <p:nvPr/>
        </p:nvCxnSpPr>
        <p:spPr>
          <a:xfrm>
            <a:off x="3409549" y="2688337"/>
            <a:ext cx="315107" cy="48158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9AB311B-1DAA-4A89-BF93-03F715121FF6}"/>
              </a:ext>
            </a:extLst>
          </p:cNvPr>
          <p:cNvSpPr/>
          <p:nvPr/>
        </p:nvSpPr>
        <p:spPr>
          <a:xfrm>
            <a:off x="3462528" y="3169920"/>
            <a:ext cx="524256" cy="402336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78081123-F5D5-455A-99F6-66501EF517E4}"/>
              </a:ext>
            </a:extLst>
          </p:cNvPr>
          <p:cNvCxnSpPr>
            <a:cxnSpLocks/>
            <a:stCxn id="3" idx="1"/>
            <a:endCxn id="20" idx="2"/>
          </p:cNvCxnSpPr>
          <p:nvPr/>
        </p:nvCxnSpPr>
        <p:spPr>
          <a:xfrm flipH="1" flipV="1">
            <a:off x="7632192" y="1847088"/>
            <a:ext cx="1044321" cy="208378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ángulo 19">
            <a:extLst>
              <a:ext uri="{FF2B5EF4-FFF2-40B4-BE49-F238E27FC236}">
                <a16:creationId xmlns:a16="http://schemas.microsoft.com/office/drawing/2014/main" id="{7DBE2E3D-4F00-4983-8882-606D73DD6198}"/>
              </a:ext>
            </a:extLst>
          </p:cNvPr>
          <p:cNvSpPr/>
          <p:nvPr/>
        </p:nvSpPr>
        <p:spPr>
          <a:xfrm>
            <a:off x="7370064" y="1444752"/>
            <a:ext cx="524256" cy="402336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26584CE6-B1AB-49EF-9399-E7546E5C96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03575" y="5657088"/>
            <a:ext cx="5172647" cy="930593"/>
          </a:xfrm>
          <a:prstGeom prst="rect">
            <a:avLst/>
          </a:prstGeom>
        </p:spPr>
      </p:pic>
      <p:sp>
        <p:nvSpPr>
          <p:cNvPr id="28" name="Rectángulo 27">
            <a:extLst>
              <a:ext uri="{FF2B5EF4-FFF2-40B4-BE49-F238E27FC236}">
                <a16:creationId xmlns:a16="http://schemas.microsoft.com/office/drawing/2014/main" id="{BD530FDF-E798-498F-A2C1-FC61A38336AE}"/>
              </a:ext>
            </a:extLst>
          </p:cNvPr>
          <p:cNvSpPr/>
          <p:nvPr/>
        </p:nvSpPr>
        <p:spPr>
          <a:xfrm>
            <a:off x="10338816" y="3730752"/>
            <a:ext cx="353568" cy="3657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8853EAE3-A4EE-4B91-A9FC-2C3CF1E60C6E}"/>
              </a:ext>
            </a:extLst>
          </p:cNvPr>
          <p:cNvSpPr/>
          <p:nvPr/>
        </p:nvSpPr>
        <p:spPr>
          <a:xfrm>
            <a:off x="11149584" y="3736848"/>
            <a:ext cx="786384" cy="3657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E3B6D90A-B0D3-4A7B-9673-3A2A1CA9197D}"/>
              </a:ext>
            </a:extLst>
          </p:cNvPr>
          <p:cNvSpPr txBox="1"/>
          <p:nvPr/>
        </p:nvSpPr>
        <p:spPr>
          <a:xfrm>
            <a:off x="10314432" y="2657856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err="1"/>
              <a:t>Node</a:t>
            </a:r>
            <a:r>
              <a:rPr lang="es-ES" b="1" dirty="0"/>
              <a:t> </a:t>
            </a:r>
            <a:r>
              <a:rPr lang="es-ES" b="1" dirty="0" err="1"/>
              <a:t>number</a:t>
            </a:r>
            <a:endParaRPr lang="en-GB" b="1" dirty="0"/>
          </a:p>
        </p:txBody>
      </p:sp>
      <p:cxnSp>
        <p:nvCxnSpPr>
          <p:cNvPr id="32" name="Conector recto 31">
            <a:extLst>
              <a:ext uri="{FF2B5EF4-FFF2-40B4-BE49-F238E27FC236}">
                <a16:creationId xmlns:a16="http://schemas.microsoft.com/office/drawing/2014/main" id="{FAA55B75-5F48-49BD-A5DD-48FCE78417C5}"/>
              </a:ext>
            </a:extLst>
          </p:cNvPr>
          <p:cNvCxnSpPr>
            <a:cxnSpLocks/>
            <a:stCxn id="29" idx="0"/>
            <a:endCxn id="30" idx="2"/>
          </p:cNvCxnSpPr>
          <p:nvPr/>
        </p:nvCxnSpPr>
        <p:spPr>
          <a:xfrm flipH="1" flipV="1">
            <a:off x="11068004" y="3027188"/>
            <a:ext cx="474772" cy="7096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CuadroTexto 34">
            <a:extLst>
              <a:ext uri="{FF2B5EF4-FFF2-40B4-BE49-F238E27FC236}">
                <a16:creationId xmlns:a16="http://schemas.microsoft.com/office/drawing/2014/main" id="{F27DC7F4-722D-46CC-AB76-2EE70D65B037}"/>
              </a:ext>
            </a:extLst>
          </p:cNvPr>
          <p:cNvSpPr txBox="1"/>
          <p:nvPr/>
        </p:nvSpPr>
        <p:spPr>
          <a:xfrm>
            <a:off x="9332976" y="4565904"/>
            <a:ext cx="2054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Global </a:t>
            </a:r>
            <a:r>
              <a:rPr lang="es-ES" b="1" dirty="0" err="1"/>
              <a:t>directions</a:t>
            </a:r>
            <a:r>
              <a:rPr lang="es-ES" b="1" dirty="0"/>
              <a:t> </a:t>
            </a:r>
            <a:r>
              <a:rPr lang="es-ES" b="1" dirty="0" err="1"/>
              <a:t>restriccted</a:t>
            </a:r>
            <a:endParaRPr lang="en-GB" b="1" dirty="0"/>
          </a:p>
        </p:txBody>
      </p: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C360ED01-293A-42BA-927C-98BBDB228975}"/>
              </a:ext>
            </a:extLst>
          </p:cNvPr>
          <p:cNvCxnSpPr>
            <a:cxnSpLocks/>
            <a:stCxn id="28" idx="2"/>
            <a:endCxn id="35" idx="0"/>
          </p:cNvCxnSpPr>
          <p:nvPr/>
        </p:nvCxnSpPr>
        <p:spPr>
          <a:xfrm flipH="1">
            <a:off x="10360152" y="4096512"/>
            <a:ext cx="155448" cy="4693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3690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90BF31A2-0293-42DE-948D-88AA327DEA3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B0F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26" name="Picture 2" descr="Image result for hyperloop metro li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395" y="1057809"/>
            <a:ext cx="8235209" cy="491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F4C732B-6CB5-4085-BF9F-E2AC8CF501FF}"/>
              </a:ext>
            </a:extLst>
          </p:cNvPr>
          <p:cNvSpPr txBox="1"/>
          <p:nvPr/>
        </p:nvSpPr>
        <p:spPr>
          <a:xfrm>
            <a:off x="5269797" y="207768"/>
            <a:ext cx="1874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</a:t>
            </a:r>
            <a:r>
              <a:rPr lang="es-ES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2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vision</a:t>
            </a:r>
            <a:endParaRPr lang="es-ES" sz="2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40F1185-C474-4B37-9790-52D4F883DF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39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B1C77C0D-BF55-47C1-AACF-1AE03F8FB786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7000">
                <a:schemeClr val="tx1">
                  <a:lumMod val="95000"/>
                  <a:lumOff val="5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23000">
                  <a:schemeClr val="tx1">
                    <a:lumMod val="85000"/>
                    <a:lumOff val="15000"/>
                  </a:schemeClr>
                </a:gs>
                <a:gs pos="69000">
                  <a:schemeClr val="bg2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E43CB85-8618-4854-AA6C-5509FB7A10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63" y="-978567"/>
            <a:ext cx="5006087" cy="354193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1B94E054-2AA0-4C6F-9B49-18E63C61EF06}"/>
              </a:ext>
            </a:extLst>
          </p:cNvPr>
          <p:cNvSpPr txBox="1"/>
          <p:nvPr/>
        </p:nvSpPr>
        <p:spPr>
          <a:xfrm>
            <a:off x="3838604" y="2699176"/>
            <a:ext cx="8511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POST-PROCESS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BC41E6A-E9BA-4319-A812-E88DEC2F83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2489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bre: forma 12">
            <a:extLst>
              <a:ext uri="{FF2B5EF4-FFF2-40B4-BE49-F238E27FC236}">
                <a16:creationId xmlns:a16="http://schemas.microsoft.com/office/drawing/2014/main" id="{36ECBA4B-3ADB-4092-AB74-35CBEB658C45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3">
                  <a:lumMod val="20000"/>
                  <a:lumOff val="80000"/>
                </a:schemeClr>
              </a:gs>
              <a:gs pos="100000">
                <a:schemeClr val="bg2">
                  <a:lumMod val="50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23000">
                  <a:schemeClr val="bg1">
                    <a:lumMod val="85000"/>
                  </a:schemeClr>
                </a:gs>
                <a:gs pos="69000">
                  <a:schemeClr val="bg1">
                    <a:lumMod val="85000"/>
                  </a:schemeClr>
                </a:gs>
                <a:gs pos="97000">
                  <a:schemeClr val="bg2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F69364B-9E85-43AF-A528-2CF26957D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F33EC-CAC2-4F88-BCA2-2B0D0BFCB91E}" type="slidenum">
              <a:rPr lang="es-ES" smtClean="0"/>
              <a:pPr/>
              <a:t>21</a:t>
            </a:fld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CDDD340-9542-48F7-9725-4540BD836B48}"/>
              </a:ext>
            </a:extLst>
          </p:cNvPr>
          <p:cNvSpPr txBox="1"/>
          <p:nvPr/>
        </p:nvSpPr>
        <p:spPr>
          <a:xfrm>
            <a:off x="582956" y="266855"/>
            <a:ext cx="3907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Deformation</a:t>
            </a:r>
            <a:r>
              <a:rPr lang="es-E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results</a:t>
            </a:r>
            <a:endParaRPr lang="es-ES" sz="2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537FFF2E-70C3-4613-9566-227E25BF76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98" y="6134769"/>
            <a:ext cx="484167" cy="48476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84F4815-EDF6-4560-A388-6868F102D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73" b="95223" l="5501" r="91454">
                        <a14:foregroundMark x1="88703" y1="20064" x2="93124" y2="39331"/>
                        <a14:foregroundMark x1="93124" y1="39331" x2="91650" y2="57006"/>
                        <a14:foregroundMark x1="91650" y1="57006" x2="88507" y2="68471"/>
                        <a14:foregroundMark x1="79961" y1="31051" x2="86739" y2="23089"/>
                        <a14:foregroundMark x1="79666" y1="27707" x2="86248" y2="29299"/>
                        <a14:foregroundMark x1="77898" y1="10032" x2="81827" y2="10191"/>
                        <a14:foregroundMark x1="20530" y1="82484" x2="42829" y2="78822"/>
                        <a14:foregroundMark x1="42829" y1="78822" x2="44303" y2="77389"/>
                        <a14:foregroundMark x1="28978" y1="95382" x2="29470" y2="93790"/>
                        <a14:foregroundMark x1="33399" y1="95223" x2="33890" y2="91720"/>
                        <a14:foregroundMark x1="9430" y1="76115" x2="5010" y2="71815"/>
                        <a14:foregroundMark x1="5010" y1="71815" x2="8173" y2="66927"/>
                        <a14:foregroundMark x1="10956" y1="60826" x2="12377" y2="57962"/>
                        <a14:foregroundMark x1="5501" y1="71815" x2="8440" y2="65895"/>
                        <a14:foregroundMark x1="9702" y1="62532" x2="12967" y2="52548"/>
                        <a14:foregroundMark x1="12967" y1="52548" x2="13065" y2="52389"/>
                        <a14:foregroundMark x1="5894" y1="70541" x2="8153" y2="64172"/>
                        <a14:foregroundMark x1="10237" y1="61615" x2="10904" y2="59395"/>
                        <a14:foregroundMark x1="10985" y1="76232" x2="14047" y2="78822"/>
                        <a14:foregroundMark x1="9663" y1="75114" x2="10131" y2="75509"/>
                        <a14:backgroundMark x1="86837" y1="26274" x2="87230" y2="25318"/>
                        <a14:backgroundMark x1="9234" y1="64968" x2="10020" y2="64013"/>
                        <a14:backgroundMark x1="9430" y1="68949" x2="9725" y2="68312"/>
                        <a14:backgroundMark x1="9037" y1="67038" x2="10314" y2="63535"/>
                        <a14:backgroundMark x1="8350" y1="66242" x2="10020" y2="63376"/>
                        <a14:backgroundMark x1="7957" y1="67197" x2="9430" y2="65924"/>
                        <a14:backgroundMark x1="9234" y1="71178" x2="10314" y2="71178"/>
                        <a14:backgroundMark x1="10118" y1="72293" x2="10904" y2="73248"/>
                        <a14:backgroundMark x1="10609" y1="74841" x2="11297" y2="75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927" y="414750"/>
            <a:ext cx="9200769" cy="567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683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bre: forma 11">
            <a:extLst>
              <a:ext uri="{FF2B5EF4-FFF2-40B4-BE49-F238E27FC236}">
                <a16:creationId xmlns:a16="http://schemas.microsoft.com/office/drawing/2014/main" id="{ABF87AD4-393D-41FB-8B71-538A2DAFF863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3">
                  <a:lumMod val="20000"/>
                  <a:lumOff val="80000"/>
                </a:schemeClr>
              </a:gs>
              <a:gs pos="100000">
                <a:schemeClr val="bg2">
                  <a:lumMod val="50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23000">
                  <a:schemeClr val="bg1">
                    <a:lumMod val="85000"/>
                  </a:schemeClr>
                </a:gs>
                <a:gs pos="69000">
                  <a:schemeClr val="bg1">
                    <a:lumMod val="85000"/>
                  </a:schemeClr>
                </a:gs>
                <a:gs pos="97000">
                  <a:schemeClr val="bg2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72235DF-0429-4242-926B-5BC8E0858709}"/>
              </a:ext>
            </a:extLst>
          </p:cNvPr>
          <p:cNvSpPr txBox="1"/>
          <p:nvPr/>
        </p:nvSpPr>
        <p:spPr>
          <a:xfrm>
            <a:off x="534188" y="279047"/>
            <a:ext cx="3907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FRINGE DISPLACEMENTS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F93B20F-7D0F-44B0-8B0F-637AFC95AC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38" y="6159153"/>
            <a:ext cx="484167" cy="48476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CB32DCB9-DE11-465E-A0FE-8F0A09277D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8635" y="240501"/>
            <a:ext cx="4998149" cy="311352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D644863-3B7E-4D31-8CEC-12A535FA80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4213" y="3438145"/>
            <a:ext cx="4578861" cy="327355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51F97C74-3616-4874-92C8-8CA2CD9FCBE6}"/>
              </a:ext>
            </a:extLst>
          </p:cNvPr>
          <p:cNvSpPr txBox="1"/>
          <p:nvPr/>
        </p:nvSpPr>
        <p:spPr>
          <a:xfrm>
            <a:off x="3889248" y="1438656"/>
            <a:ext cx="2487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Vertical </a:t>
            </a:r>
            <a:r>
              <a:rPr lang="es-ES" b="1" dirty="0" err="1"/>
              <a:t>displacement</a:t>
            </a:r>
            <a:r>
              <a:rPr lang="es-ES" b="1" dirty="0"/>
              <a:t> </a:t>
            </a:r>
            <a:r>
              <a:rPr lang="es-ES" b="1" dirty="0" err="1"/>
              <a:t>component</a:t>
            </a:r>
            <a:endParaRPr lang="en-GB" b="1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1CB3F32B-94CD-4D40-94EE-E5B13E3FE99F}"/>
              </a:ext>
            </a:extLst>
          </p:cNvPr>
          <p:cNvSpPr txBox="1"/>
          <p:nvPr/>
        </p:nvSpPr>
        <p:spPr>
          <a:xfrm>
            <a:off x="3846576" y="4675632"/>
            <a:ext cx="2651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Transversal </a:t>
            </a:r>
            <a:r>
              <a:rPr lang="es-ES" b="1" dirty="0" err="1"/>
              <a:t>displacement</a:t>
            </a:r>
            <a:r>
              <a:rPr lang="es-ES" b="1" dirty="0"/>
              <a:t> </a:t>
            </a:r>
            <a:r>
              <a:rPr lang="es-ES" b="1" dirty="0" err="1"/>
              <a:t>component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3864690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rma libre: forma 16">
            <a:extLst>
              <a:ext uri="{FF2B5EF4-FFF2-40B4-BE49-F238E27FC236}">
                <a16:creationId xmlns:a16="http://schemas.microsoft.com/office/drawing/2014/main" id="{EE193855-2136-438F-AFD7-13A7B559823E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3">
                  <a:lumMod val="20000"/>
                  <a:lumOff val="80000"/>
                </a:schemeClr>
              </a:gs>
              <a:gs pos="100000">
                <a:schemeClr val="bg2">
                  <a:lumMod val="50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23000">
                  <a:schemeClr val="bg1">
                    <a:lumMod val="85000"/>
                  </a:schemeClr>
                </a:gs>
                <a:gs pos="69000">
                  <a:schemeClr val="bg1">
                    <a:lumMod val="85000"/>
                  </a:schemeClr>
                </a:gs>
                <a:gs pos="97000">
                  <a:schemeClr val="bg2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6F8A031-BDBB-4440-94EC-F5D8A27F3BF6}"/>
              </a:ext>
            </a:extLst>
          </p:cNvPr>
          <p:cNvSpPr txBox="1"/>
          <p:nvPr/>
        </p:nvSpPr>
        <p:spPr>
          <a:xfrm>
            <a:off x="513815" y="536763"/>
            <a:ext cx="3907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STRESS (TSAI-WU):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624496A-5BF1-46DF-84AD-8A5BF80D96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38" y="6159153"/>
            <a:ext cx="484167" cy="48476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B994BEB-CFB2-49AC-A6AA-14C071F149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96" b="98709" l="4125" r="99817">
                        <a14:foregroundMark x1="11549" y1="41750" x2="4400" y2="46055"/>
                        <a14:foregroundMark x1="4400" y1="46055" x2="4125" y2="74319"/>
                        <a14:foregroundMark x1="4125" y1="74319" x2="7516" y2="86370"/>
                        <a14:foregroundMark x1="7516" y1="86370" x2="11549" y2="82783"/>
                        <a14:foregroundMark x1="4308" y1="65567" x2="4675" y2="53515"/>
                        <a14:foregroundMark x1="4675" y1="53515" x2="4858" y2="52798"/>
                        <a14:foregroundMark x1="5041" y1="68149" x2="4216" y2="54806"/>
                        <a14:foregroundMark x1="4216" y1="54806" x2="12099" y2="41750"/>
                        <a14:foregroundMark x1="76077" y1="93974" x2="72686" y2="25538"/>
                        <a14:foregroundMark x1="72686" y1="25538" x2="74702" y2="10330"/>
                        <a14:foregroundMark x1="74702" y1="10330" x2="82860" y2="1865"/>
                        <a14:foregroundMark x1="82860" y1="1865" x2="92484" y2="1148"/>
                        <a14:foregroundMark x1="92484" y1="1148" x2="97159" y2="16786"/>
                        <a14:foregroundMark x1="97159" y1="16786" x2="97159" y2="94692"/>
                        <a14:foregroundMark x1="97159" y1="94692" x2="83868" y2="99713"/>
                        <a14:foregroundMark x1="83868" y1="99713" x2="77360" y2="92826"/>
                        <a14:foregroundMark x1="77360" y1="92826" x2="75344" y2="98709"/>
                        <a14:foregroundMark x1="90009" y1="93687" x2="91384" y2="23960"/>
                        <a14:foregroundMark x1="91384" y1="23960" x2="96792" y2="88092"/>
                        <a14:foregroundMark x1="96792" y1="88092" x2="98167" y2="28551"/>
                        <a14:foregroundMark x1="98167" y1="28551" x2="96517" y2="78766"/>
                        <a14:foregroundMark x1="96517" y1="78766" x2="90376" y2="32138"/>
                        <a14:foregroundMark x1="90376" y1="32138" x2="92759" y2="84935"/>
                        <a14:foregroundMark x1="92759" y1="84935" x2="87993" y2="41607"/>
                        <a14:foregroundMark x1="87993" y1="41607" x2="83043" y2="91535"/>
                        <a14:foregroundMark x1="83043" y1="91535" x2="77635" y2="42611"/>
                        <a14:foregroundMark x1="77635" y1="42611" x2="75435" y2="95839"/>
                        <a14:foregroundMark x1="75435" y1="95839" x2="73877" y2="38881"/>
                        <a14:foregroundMark x1="73877" y1="38881" x2="85335" y2="98996"/>
                        <a14:foregroundMark x1="85335" y1="98996" x2="92942" y2="21951"/>
                        <a14:foregroundMark x1="92942" y1="21951" x2="89734" y2="88522"/>
                        <a14:foregroundMark x1="89734" y1="88522" x2="76719" y2="20660"/>
                        <a14:foregroundMark x1="76719" y1="20660" x2="77452" y2="65710"/>
                        <a14:foregroundMark x1="77452" y1="65710" x2="82218" y2="28121"/>
                        <a14:foregroundMark x1="82218" y1="28121" x2="83410" y2="58680"/>
                        <a14:foregroundMark x1="83410" y1="58680" x2="83501" y2="13056"/>
                        <a14:foregroundMark x1="83501" y1="13056" x2="82860" y2="45337"/>
                        <a14:foregroundMark x1="82860" y1="45337" x2="82035" y2="21951"/>
                        <a14:foregroundMark x1="82035" y1="21951" x2="92301" y2="4161"/>
                        <a14:foregroundMark x1="92301" y1="4161" x2="99083" y2="9613"/>
                        <a14:foregroundMark x1="99083" y1="9613" x2="96792" y2="23673"/>
                        <a14:foregroundMark x1="96792" y1="23673" x2="96975" y2="9613"/>
                        <a14:foregroundMark x1="96975" y1="9613" x2="92117" y2="22525"/>
                        <a14:foregroundMark x1="92117" y1="22525" x2="90376" y2="13343"/>
                        <a14:foregroundMark x1="96059" y1="83644" x2="99817" y2="53372"/>
                        <a14:foregroundMark x1="98350" y1="2869" x2="76260" y2="4591"/>
                        <a14:foregroundMark x1="79010" y1="2296" x2="52521" y2="4017"/>
                        <a14:foregroundMark x1="75710" y1="74319" x2="53621" y2="75179"/>
                        <a14:foregroundMark x1="98717" y1="3443" x2="97342" y2="44476"/>
                        <a14:foregroundMark x1="91476" y1="19225" x2="89826" y2="45624"/>
                        <a14:foregroundMark x1="84968" y1="12482" x2="91659" y2="52798"/>
                        <a14:foregroundMark x1="98167" y1="25251" x2="99450" y2="51363"/>
                        <a14:foregroundMark x1="97800" y1="68149" x2="98717" y2="77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506" y="158496"/>
            <a:ext cx="6574698" cy="420033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43C16A7B-5D72-41CB-ACE4-52B9FB92AA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369" y="4043322"/>
            <a:ext cx="4176903" cy="263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665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bre: forma 11">
            <a:extLst>
              <a:ext uri="{FF2B5EF4-FFF2-40B4-BE49-F238E27FC236}">
                <a16:creationId xmlns:a16="http://schemas.microsoft.com/office/drawing/2014/main" id="{ABF87AD4-393D-41FB-8B71-538A2DAFF863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3">
                  <a:lumMod val="20000"/>
                  <a:lumOff val="80000"/>
                </a:schemeClr>
              </a:gs>
              <a:gs pos="100000">
                <a:schemeClr val="bg2">
                  <a:lumMod val="50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23000">
                  <a:schemeClr val="bg1">
                    <a:lumMod val="85000"/>
                  </a:schemeClr>
                </a:gs>
                <a:gs pos="69000">
                  <a:schemeClr val="bg1">
                    <a:lumMod val="85000"/>
                  </a:schemeClr>
                </a:gs>
                <a:gs pos="97000">
                  <a:schemeClr val="bg2">
                    <a:lumMod val="5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72235DF-0429-4242-926B-5BC8E0858709}"/>
              </a:ext>
            </a:extLst>
          </p:cNvPr>
          <p:cNvSpPr txBox="1"/>
          <p:nvPr/>
        </p:nvSpPr>
        <p:spPr>
          <a:xfrm>
            <a:off x="534188" y="279047"/>
            <a:ext cx="3907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NATURAL FRECUENCIES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F93B20F-7D0F-44B0-8B0F-637AFC95AC3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38" y="6159153"/>
            <a:ext cx="484167" cy="484765"/>
          </a:xfrm>
          <a:prstGeom prst="rect">
            <a:avLst/>
          </a:prstGeom>
        </p:spPr>
      </p:pic>
      <p:pic>
        <p:nvPicPr>
          <p:cNvPr id="5" name="Grabación de pantalla 4">
            <a:hlinkClick r:id="" action="ppaction://media"/>
            <a:extLst>
              <a:ext uri="{FF2B5EF4-FFF2-40B4-BE49-F238E27FC236}">
                <a16:creationId xmlns:a16="http://schemas.microsoft.com/office/drawing/2014/main" id="{D42FE9E4-254F-4CD9-88F1-3489C6AFF31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20101" y="171450"/>
            <a:ext cx="3162300" cy="2844849"/>
          </a:xfrm>
          <a:prstGeom prst="rect">
            <a:avLst/>
          </a:prstGeom>
        </p:spPr>
      </p:pic>
      <p:pic>
        <p:nvPicPr>
          <p:cNvPr id="6" name="Grabación de pantalla 5">
            <a:hlinkClick r:id="" action="ppaction://media"/>
            <a:extLst>
              <a:ext uri="{FF2B5EF4-FFF2-40B4-BE49-F238E27FC236}">
                <a16:creationId xmlns:a16="http://schemas.microsoft.com/office/drawing/2014/main" id="{351B65EA-C373-41C5-8C71-B598B1F1818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752851" y="3853847"/>
            <a:ext cx="4191000" cy="2575527"/>
          </a:xfrm>
          <a:prstGeom prst="rect">
            <a:avLst/>
          </a:prstGeom>
        </p:spPr>
      </p:pic>
      <p:pic>
        <p:nvPicPr>
          <p:cNvPr id="7" name="Grabación de pantalla 6">
            <a:hlinkClick r:id="" action="ppaction://media"/>
            <a:extLst>
              <a:ext uri="{FF2B5EF4-FFF2-40B4-BE49-F238E27FC236}">
                <a16:creationId xmlns:a16="http://schemas.microsoft.com/office/drawing/2014/main" id="{FE56A6EC-A182-4624-B10B-390BE6D7FC5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458200" y="3210975"/>
            <a:ext cx="3381375" cy="305647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0CF751A-F685-48DB-B341-D5BB5AA2D7E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91200" y="361950"/>
            <a:ext cx="16764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62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9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41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9245"/>
            <a:ext cx="12192000" cy="7392824"/>
          </a:xfrm>
          <a:prstGeom prst="rect">
            <a:avLst/>
          </a:prstGeom>
          <a:noFill/>
        </p:spPr>
      </p:pic>
      <p:sp>
        <p:nvSpPr>
          <p:cNvPr id="6" name="Rectángulo 5"/>
          <p:cNvSpPr/>
          <p:nvPr/>
        </p:nvSpPr>
        <p:spPr>
          <a:xfrm>
            <a:off x="1477107" y="493854"/>
            <a:ext cx="9237785" cy="5606625"/>
          </a:xfrm>
          <a:prstGeom prst="rect">
            <a:avLst/>
          </a:prstGeom>
          <a:solidFill>
            <a:srgbClr val="0B0F1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" name="CuadroTexto 7"/>
          <p:cNvSpPr txBox="1"/>
          <p:nvPr/>
        </p:nvSpPr>
        <p:spPr>
          <a:xfrm>
            <a:off x="2790093" y="3018064"/>
            <a:ext cx="6611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DD72E5-F1FB-4292-BF02-33A02A734C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957" y="-112935"/>
            <a:ext cx="5006087" cy="3541935"/>
          </a:xfrm>
          <a:prstGeom prst="rect">
            <a:avLst/>
          </a:prstGeom>
        </p:spPr>
      </p:pic>
      <p:sp>
        <p:nvSpPr>
          <p:cNvPr id="7" name="CuadroTexto 8">
            <a:extLst>
              <a:ext uri="{FF2B5EF4-FFF2-40B4-BE49-F238E27FC236}">
                <a16:creationId xmlns:a16="http://schemas.microsoft.com/office/drawing/2014/main" id="{4C4D5B78-A32D-494A-BA03-A9154364E2C2}"/>
              </a:ext>
            </a:extLst>
          </p:cNvPr>
          <p:cNvSpPr txBox="1"/>
          <p:nvPr/>
        </p:nvSpPr>
        <p:spPr>
          <a:xfrm>
            <a:off x="2119531" y="5276224"/>
            <a:ext cx="7577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Néstor </a:t>
            </a:r>
            <a:r>
              <a:rPr lang="es-ES" sz="20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Furió</a:t>
            </a:r>
            <a:r>
              <a:rPr lang="es-ES" sz="20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Alarcón | CSE | nfurio@zeleros.com</a:t>
            </a:r>
          </a:p>
        </p:txBody>
      </p:sp>
    </p:spTree>
    <p:extLst>
      <p:ext uri="{BB962C8B-B14F-4D97-AF65-F5344CB8AC3E}">
        <p14:creationId xmlns:p14="http://schemas.microsoft.com/office/powerpoint/2010/main" val="3725964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92FCAC1C-DEDD-4641-A1C5-629B46CB98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0" y="464518"/>
            <a:ext cx="6194737" cy="3660222"/>
          </a:xfrm>
          <a:prstGeom prst="rect">
            <a:avLst/>
          </a:prstGeom>
          <a:solidFill>
            <a:srgbClr val="0B0F1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15" y="6164057"/>
            <a:ext cx="484167" cy="484765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93B64291-224A-40B4-9E36-A1653383BC9B}"/>
              </a:ext>
            </a:extLst>
          </p:cNvPr>
          <p:cNvSpPr txBox="1"/>
          <p:nvPr/>
        </p:nvSpPr>
        <p:spPr>
          <a:xfrm>
            <a:off x="0" y="493762"/>
            <a:ext cx="51985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000" spc="3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HYPERLOOP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F7C95AC-922B-4294-B617-7C6B0300EDE7}"/>
              </a:ext>
            </a:extLst>
          </p:cNvPr>
          <p:cNvSpPr txBox="1"/>
          <p:nvPr/>
        </p:nvSpPr>
        <p:spPr>
          <a:xfrm>
            <a:off x="0" y="1081627"/>
            <a:ext cx="51985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“</a:t>
            </a:r>
            <a:r>
              <a:rPr lang="es-ES" sz="22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</a:t>
            </a:r>
            <a:r>
              <a:rPr lang="es-ES" sz="2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s-ES" sz="22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fifth</a:t>
            </a:r>
            <a:r>
              <a:rPr lang="es-ES" sz="2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s-ES" sz="22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transport</a:t>
            </a:r>
            <a:r>
              <a:rPr lang="es-ES" sz="2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es-ES" sz="2200" dirty="0" err="1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method</a:t>
            </a:r>
            <a:r>
              <a:rPr lang="es-ES" sz="22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”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705C48A-1D35-4A2B-926A-30B3ACB6CC2A}"/>
              </a:ext>
            </a:extLst>
          </p:cNvPr>
          <p:cNvSpPr txBox="1"/>
          <p:nvPr/>
        </p:nvSpPr>
        <p:spPr>
          <a:xfrm>
            <a:off x="624719" y="1512514"/>
            <a:ext cx="53492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Concept launched by Elon Musk in 2013 based on moving a levitating vehicle inside a tube with a low pressure environment to minimize losses.</a:t>
            </a:r>
          </a:p>
          <a:p>
            <a:pPr algn="just"/>
            <a:endParaRPr lang="en-US" sz="1600" b="1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1200 km/h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Sustainable and energy efficient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6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Resistant to external conditions</a:t>
            </a:r>
            <a:endParaRPr lang="es-ES" sz="1600" dirty="0">
              <a:solidFill>
                <a:schemeClr val="bg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9241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, sitting, object, black&#10;&#10;Description generated with high confidence">
            <a:extLst>
              <a:ext uri="{FF2B5EF4-FFF2-40B4-BE49-F238E27FC236}">
                <a16:creationId xmlns:a16="http://schemas.microsoft.com/office/drawing/2014/main" id="{DA4CD820-740C-4106-9874-3C9AAD4988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7" b="2105"/>
          <a:stretch/>
        </p:blipFill>
        <p:spPr>
          <a:xfrm>
            <a:off x="0" y="-52331"/>
            <a:ext cx="10394066" cy="6948431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9706826" y="-52331"/>
            <a:ext cx="2485174" cy="694843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30000">
                <a:schemeClr val="tx1"/>
              </a:gs>
              <a:gs pos="83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988151" y="361815"/>
            <a:ext cx="5460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Vehicle</a:t>
            </a:r>
            <a:r>
              <a:rPr lang="es-ES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2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description</a:t>
            </a:r>
            <a:endParaRPr lang="es-ES" sz="2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7590D8A2-27F0-40BB-80E2-BD1481DC35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7002" y="553943"/>
            <a:ext cx="831060" cy="773913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10386872" y="3057036"/>
            <a:ext cx="1805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Less infrastructure cost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C918D8D-F46D-4D7B-9B4F-70D3F70080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292" y="2187089"/>
            <a:ext cx="1087616" cy="77391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C89E5D6-973C-430F-8799-FDF715AB42C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059740" y="3689498"/>
            <a:ext cx="494048" cy="850445"/>
          </a:xfrm>
          <a:prstGeom prst="rect">
            <a:avLst/>
          </a:prstGeom>
        </p:spPr>
      </p:pic>
      <p:sp>
        <p:nvSpPr>
          <p:cNvPr id="15" name="CuadroTexto 12">
            <a:extLst>
              <a:ext uri="{FF2B5EF4-FFF2-40B4-BE49-F238E27FC236}">
                <a16:creationId xmlns:a16="http://schemas.microsoft.com/office/drawing/2014/main" id="{69CE0830-2CDF-444A-8936-D7BF69A08B86}"/>
              </a:ext>
            </a:extLst>
          </p:cNvPr>
          <p:cNvSpPr txBox="1"/>
          <p:nvPr/>
        </p:nvSpPr>
        <p:spPr>
          <a:xfrm>
            <a:off x="10404200" y="1413102"/>
            <a:ext cx="1805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Technologies on the vehicle</a:t>
            </a:r>
          </a:p>
        </p:txBody>
      </p:sp>
      <p:sp>
        <p:nvSpPr>
          <p:cNvPr id="16" name="CuadroTexto 12">
            <a:extLst>
              <a:ext uri="{FF2B5EF4-FFF2-40B4-BE49-F238E27FC236}">
                <a16:creationId xmlns:a16="http://schemas.microsoft.com/office/drawing/2014/main" id="{2B26BCEF-EF87-4A11-B6F6-61BC4711F4C6}"/>
              </a:ext>
            </a:extLst>
          </p:cNvPr>
          <p:cNvSpPr txBox="1"/>
          <p:nvPr/>
        </p:nvSpPr>
        <p:spPr>
          <a:xfrm>
            <a:off x="10563446" y="6019002"/>
            <a:ext cx="1628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Reduce maintenance</a:t>
            </a:r>
          </a:p>
        </p:txBody>
      </p:sp>
      <p:sp>
        <p:nvSpPr>
          <p:cNvPr id="18" name="CuadroTexto 12">
            <a:extLst>
              <a:ext uri="{FF2B5EF4-FFF2-40B4-BE49-F238E27FC236}">
                <a16:creationId xmlns:a16="http://schemas.microsoft.com/office/drawing/2014/main" id="{4DE7D9F7-5B9C-4DAB-BAE3-1B3D9ED28AA1}"/>
              </a:ext>
            </a:extLst>
          </p:cNvPr>
          <p:cNvSpPr txBox="1"/>
          <p:nvPr/>
        </p:nvSpPr>
        <p:spPr>
          <a:xfrm>
            <a:off x="10373267" y="4403689"/>
            <a:ext cx="1805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Lest energy waste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B4C001C-6777-4D0D-AACE-FD1A046D40D4}"/>
              </a:ext>
            </a:extLst>
          </p:cNvPr>
          <p:cNvCxnSpPr>
            <a:cxnSpLocks/>
          </p:cNvCxnSpPr>
          <p:nvPr/>
        </p:nvCxnSpPr>
        <p:spPr>
          <a:xfrm>
            <a:off x="8797691" y="4225114"/>
            <a:ext cx="0" cy="26786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34A17C-8EEE-4FA2-8AAC-1022E7B55435}"/>
              </a:ext>
            </a:extLst>
          </p:cNvPr>
          <p:cNvCxnSpPr>
            <a:cxnSpLocks/>
          </p:cNvCxnSpPr>
          <p:nvPr/>
        </p:nvCxnSpPr>
        <p:spPr>
          <a:xfrm>
            <a:off x="5310222" y="1565986"/>
            <a:ext cx="0" cy="28764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3">
            <a:extLst>
              <a:ext uri="{FF2B5EF4-FFF2-40B4-BE49-F238E27FC236}">
                <a16:creationId xmlns:a16="http://schemas.microsoft.com/office/drawing/2014/main" id="{00DD2059-13C2-4E51-9264-47CE928805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7389" y="1212622"/>
            <a:ext cx="23042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" altLang="es-ES" dirty="0">
                <a:solidFill>
                  <a:schemeClr val="bg1"/>
                </a:solidFill>
              </a:rPr>
              <a:t>Top </a:t>
            </a:r>
            <a:r>
              <a:rPr lang="es-ES" altLang="es-ES" dirty="0" err="1">
                <a:solidFill>
                  <a:schemeClr val="bg1"/>
                </a:solidFill>
              </a:rPr>
              <a:t>levitation</a:t>
            </a:r>
            <a:endParaRPr lang="es-ES" altLang="es-ES" dirty="0">
              <a:solidFill>
                <a:schemeClr val="bg1"/>
              </a:solidFill>
            </a:endParaRPr>
          </a:p>
        </p:txBody>
      </p:sp>
      <p:sp>
        <p:nvSpPr>
          <p:cNvPr id="23" name="TextBox 15">
            <a:extLst>
              <a:ext uri="{FF2B5EF4-FFF2-40B4-BE49-F238E27FC236}">
                <a16:creationId xmlns:a16="http://schemas.microsoft.com/office/drawing/2014/main" id="{4F4CF67A-2819-426E-9C65-29119ECA7C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7691" y="4392690"/>
            <a:ext cx="19389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" altLang="es-ES" dirty="0" err="1">
                <a:solidFill>
                  <a:schemeClr val="bg1"/>
                </a:solidFill>
              </a:rPr>
              <a:t>Rechargeable</a:t>
            </a:r>
            <a:endParaRPr lang="es-ES" altLang="es-ES" dirty="0">
              <a:solidFill>
                <a:schemeClr val="bg1"/>
              </a:solidFill>
            </a:endParaRPr>
          </a:p>
          <a:p>
            <a:r>
              <a:rPr lang="es-ES" altLang="es-ES" dirty="0" err="1">
                <a:solidFill>
                  <a:schemeClr val="bg1"/>
                </a:solidFill>
              </a:rPr>
              <a:t>batteries</a:t>
            </a:r>
            <a:endParaRPr lang="es-ES" altLang="es-ES" dirty="0">
              <a:solidFill>
                <a:schemeClr val="bg1"/>
              </a:solidFill>
            </a:endParaRPr>
          </a:p>
        </p:txBody>
      </p:sp>
      <p:sp>
        <p:nvSpPr>
          <p:cNvPr id="24" name="TextBox 16">
            <a:extLst>
              <a:ext uri="{FF2B5EF4-FFF2-40B4-BE49-F238E27FC236}">
                <a16:creationId xmlns:a16="http://schemas.microsoft.com/office/drawing/2014/main" id="{9CD460BD-84F2-4620-A3CB-3C1A1696D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127" y="5660632"/>
            <a:ext cx="1938966" cy="38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" altLang="es-ES" dirty="0" err="1">
                <a:solidFill>
                  <a:schemeClr val="bg1"/>
                </a:solidFill>
              </a:rPr>
              <a:t>Compressor</a:t>
            </a:r>
            <a:endParaRPr lang="es-ES" altLang="es-ES" dirty="0">
              <a:solidFill>
                <a:schemeClr val="bg1"/>
              </a:solidFill>
            </a:endParaRPr>
          </a:p>
        </p:txBody>
      </p:sp>
      <p:cxnSp>
        <p:nvCxnSpPr>
          <p:cNvPr id="27" name="Straight Connector 9">
            <a:extLst>
              <a:ext uri="{FF2B5EF4-FFF2-40B4-BE49-F238E27FC236}">
                <a16:creationId xmlns:a16="http://schemas.microsoft.com/office/drawing/2014/main" id="{8841B981-4D76-4BB2-9B46-30F51ADBE101}"/>
              </a:ext>
            </a:extLst>
          </p:cNvPr>
          <p:cNvCxnSpPr>
            <a:cxnSpLocks/>
          </p:cNvCxnSpPr>
          <p:nvPr/>
        </p:nvCxnSpPr>
        <p:spPr>
          <a:xfrm>
            <a:off x="3441139" y="3952407"/>
            <a:ext cx="0" cy="157697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5">
            <a:extLst>
              <a:ext uri="{FF2B5EF4-FFF2-40B4-BE49-F238E27FC236}">
                <a16:creationId xmlns:a16="http://schemas.microsoft.com/office/drawing/2014/main" id="{CA0DAAA1-0456-4B77-A4EB-DB80703160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5147" y="5529386"/>
            <a:ext cx="19389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" altLang="es-ES" dirty="0" err="1">
                <a:solidFill>
                  <a:schemeClr val="bg1"/>
                </a:solidFill>
              </a:rPr>
              <a:t>Navegation</a:t>
            </a:r>
            <a:r>
              <a:rPr lang="es-ES" altLang="es-ES" dirty="0">
                <a:solidFill>
                  <a:schemeClr val="bg1"/>
                </a:solidFill>
              </a:rPr>
              <a:t> </a:t>
            </a:r>
          </a:p>
          <a:p>
            <a:r>
              <a:rPr lang="es-ES" altLang="es-ES" dirty="0" err="1">
                <a:solidFill>
                  <a:schemeClr val="bg1"/>
                </a:solidFill>
              </a:rPr>
              <a:t>system</a:t>
            </a:r>
            <a:endParaRPr lang="es-ES" altLang="es-ES" dirty="0">
              <a:solidFill>
                <a:schemeClr val="bg1"/>
              </a:solidFill>
            </a:endParaRPr>
          </a:p>
        </p:txBody>
      </p:sp>
      <p:cxnSp>
        <p:nvCxnSpPr>
          <p:cNvPr id="29" name="Straight Connector 9">
            <a:extLst>
              <a:ext uri="{FF2B5EF4-FFF2-40B4-BE49-F238E27FC236}">
                <a16:creationId xmlns:a16="http://schemas.microsoft.com/office/drawing/2014/main" id="{C715A876-734F-4B28-999A-970545764585}"/>
              </a:ext>
            </a:extLst>
          </p:cNvPr>
          <p:cNvCxnSpPr>
            <a:cxnSpLocks/>
          </p:cNvCxnSpPr>
          <p:nvPr/>
        </p:nvCxnSpPr>
        <p:spPr>
          <a:xfrm>
            <a:off x="1211698" y="5101499"/>
            <a:ext cx="1" cy="62896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9">
            <a:extLst>
              <a:ext uri="{FF2B5EF4-FFF2-40B4-BE49-F238E27FC236}">
                <a16:creationId xmlns:a16="http://schemas.microsoft.com/office/drawing/2014/main" id="{EF0EAC5D-6018-43E5-BD6B-6FB7B6FFA3F6}"/>
              </a:ext>
            </a:extLst>
          </p:cNvPr>
          <p:cNvCxnSpPr>
            <a:cxnSpLocks/>
          </p:cNvCxnSpPr>
          <p:nvPr/>
        </p:nvCxnSpPr>
        <p:spPr>
          <a:xfrm>
            <a:off x="6835449" y="4492975"/>
            <a:ext cx="0" cy="42714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5">
            <a:extLst>
              <a:ext uri="{FF2B5EF4-FFF2-40B4-BE49-F238E27FC236}">
                <a16:creationId xmlns:a16="http://schemas.microsoft.com/office/drawing/2014/main" id="{A2AE88F5-B5DF-4EF1-B2E4-4F13BAABE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9457" y="4920120"/>
            <a:ext cx="19389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" altLang="es-ES" dirty="0" err="1">
                <a:solidFill>
                  <a:schemeClr val="bg1"/>
                </a:solidFill>
              </a:rPr>
              <a:t>Guide</a:t>
            </a:r>
            <a:r>
              <a:rPr lang="es-ES" altLang="es-ES" dirty="0">
                <a:solidFill>
                  <a:schemeClr val="bg1"/>
                </a:solidFill>
              </a:rPr>
              <a:t> </a:t>
            </a:r>
            <a:r>
              <a:rPr lang="es-ES" altLang="es-ES" dirty="0" err="1">
                <a:solidFill>
                  <a:schemeClr val="bg1"/>
                </a:solidFill>
              </a:rPr>
              <a:t>system</a:t>
            </a:r>
            <a:endParaRPr lang="es-ES" altLang="es-ES" dirty="0">
              <a:solidFill>
                <a:schemeClr val="bg1"/>
              </a:solidFill>
            </a:endParaRPr>
          </a:p>
        </p:txBody>
      </p:sp>
      <p:sp>
        <p:nvSpPr>
          <p:cNvPr id="33" name="TextBox 13">
            <a:extLst>
              <a:ext uri="{FF2B5EF4-FFF2-40B4-BE49-F238E27FC236}">
                <a16:creationId xmlns:a16="http://schemas.microsoft.com/office/drawing/2014/main" id="{34E4F1C2-F78A-436A-BCC9-DEA5E48D4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7884" y="398391"/>
            <a:ext cx="19389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" altLang="es-ES" dirty="0" err="1">
                <a:solidFill>
                  <a:schemeClr val="bg1"/>
                </a:solidFill>
              </a:rPr>
              <a:t>Presion</a:t>
            </a:r>
            <a:r>
              <a:rPr lang="es-ES" altLang="es-ES" dirty="0">
                <a:solidFill>
                  <a:schemeClr val="bg1"/>
                </a:solidFill>
              </a:rPr>
              <a:t> </a:t>
            </a:r>
            <a:r>
              <a:rPr lang="es-ES" altLang="es-ES" dirty="0" err="1">
                <a:solidFill>
                  <a:schemeClr val="bg1"/>
                </a:solidFill>
              </a:rPr>
              <a:t>operation</a:t>
            </a:r>
            <a:r>
              <a:rPr lang="es-ES" altLang="es-ES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34" name="TextBox 13">
            <a:extLst>
              <a:ext uri="{FF2B5EF4-FFF2-40B4-BE49-F238E27FC236}">
                <a16:creationId xmlns:a16="http://schemas.microsoft.com/office/drawing/2014/main" id="{52EDC1CB-88FA-4F79-9A70-6212A32E7C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0779" y="700732"/>
            <a:ext cx="14160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es-ES" altLang="es-ES">
                <a:solidFill>
                  <a:schemeClr val="bg1"/>
                </a:solidFill>
              </a:rPr>
              <a:t>70-100mbar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9C2B06FA-3325-4A61-92BB-04EA41A75AB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054" y="5126604"/>
            <a:ext cx="783066" cy="816917"/>
          </a:xfrm>
          <a:prstGeom prst="rect">
            <a:avLst/>
          </a:prstGeom>
        </p:spPr>
      </p:pic>
      <p:cxnSp>
        <p:nvCxnSpPr>
          <p:cNvPr id="32" name="Straight Connector 9">
            <a:extLst>
              <a:ext uri="{FF2B5EF4-FFF2-40B4-BE49-F238E27FC236}">
                <a16:creationId xmlns:a16="http://schemas.microsoft.com/office/drawing/2014/main" id="{DA8B71B5-4F71-46F0-B3EB-1D690E01BF76}"/>
              </a:ext>
            </a:extLst>
          </p:cNvPr>
          <p:cNvCxnSpPr>
            <a:cxnSpLocks/>
          </p:cNvCxnSpPr>
          <p:nvPr/>
        </p:nvCxnSpPr>
        <p:spPr>
          <a:xfrm>
            <a:off x="8797691" y="4148172"/>
            <a:ext cx="0" cy="42714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1684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captura de pantalla&#10;&#10;Descripción generada automáticamente">
            <a:extLst>
              <a:ext uri="{FF2B5EF4-FFF2-40B4-BE49-F238E27FC236}">
                <a16:creationId xmlns:a16="http://schemas.microsoft.com/office/drawing/2014/main" id="{0A963001-F626-4698-86DC-660A6068F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36" y="1394841"/>
            <a:ext cx="7684102" cy="383552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C0435047-D68A-44C1-995C-D705B10603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90" y="1389545"/>
            <a:ext cx="3851910" cy="383834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323AD73-8BA1-45EC-8D76-478A9CA615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EC244FBE-3FB3-4130-BC85-44A5E0ED6EF2}"/>
              </a:ext>
            </a:extLst>
          </p:cNvPr>
          <p:cNvSpPr txBox="1"/>
          <p:nvPr/>
        </p:nvSpPr>
        <p:spPr>
          <a:xfrm>
            <a:off x="988151" y="361815"/>
            <a:ext cx="5460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Vehicle</a:t>
            </a:r>
            <a:r>
              <a:rPr lang="es-E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24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description</a:t>
            </a:r>
            <a:endParaRPr lang="es-E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414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B1C77C0D-BF55-47C1-AACF-1AE03F8FB786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7000">
                <a:schemeClr val="tx1">
                  <a:lumMod val="95000"/>
                  <a:lumOff val="5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23000">
                  <a:schemeClr val="tx1">
                    <a:lumMod val="85000"/>
                    <a:lumOff val="15000"/>
                  </a:schemeClr>
                </a:gs>
                <a:gs pos="69000">
                  <a:schemeClr val="bg2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B95A4BE-49A4-421D-9A94-73EE9E6F1A21}"/>
              </a:ext>
            </a:extLst>
          </p:cNvPr>
          <p:cNvSpPr txBox="1"/>
          <p:nvPr/>
        </p:nvSpPr>
        <p:spPr>
          <a:xfrm>
            <a:off x="3680108" y="2711368"/>
            <a:ext cx="8511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3D CAD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E43CB85-8618-4854-AA6C-5509FB7A10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63" y="-978567"/>
            <a:ext cx="5006087" cy="354193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6CD5CCF-B5E9-474E-BD87-BB76A620FE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88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B1C77C0D-BF55-47C1-AACF-1AE03F8FB786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7000">
                <a:schemeClr val="tx1">
                  <a:lumMod val="95000"/>
                  <a:lumOff val="5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23000">
                  <a:schemeClr val="tx1">
                    <a:lumMod val="85000"/>
                    <a:lumOff val="15000"/>
                  </a:schemeClr>
                </a:gs>
                <a:gs pos="69000">
                  <a:schemeClr val="bg2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4E69FC1-3B27-4F68-8714-F59AD80EEB96}"/>
              </a:ext>
            </a:extLst>
          </p:cNvPr>
          <p:cNvSpPr txBox="1"/>
          <p:nvPr/>
        </p:nvSpPr>
        <p:spPr>
          <a:xfrm>
            <a:off x="427479" y="369899"/>
            <a:ext cx="3055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CAD PROGRAM: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C4D71C5-C69A-4D78-8B27-FBB516F0A1EC}"/>
              </a:ext>
            </a:extLst>
          </p:cNvPr>
          <p:cNvSpPr txBox="1"/>
          <p:nvPr/>
        </p:nvSpPr>
        <p:spPr>
          <a:xfrm>
            <a:off x="592849" y="1387730"/>
            <a:ext cx="2064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s-ES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s-ES" sz="2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Solidworks</a:t>
            </a:r>
            <a:endParaRPr lang="es-ES" sz="2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F49D727-FAA2-46A4-B3F4-A03844A82A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75" y="1326176"/>
            <a:ext cx="650747" cy="64614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473605A-038F-4E79-8446-591E649D95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CA08171-FBD5-4477-9926-714667247C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36" b="90537" l="9966" r="95533">
                        <a14:foregroundMark x1="67526" y1="10486" x2="80069" y2="3836"/>
                        <a14:foregroundMark x1="80069" y1="3836" x2="86942" y2="7161"/>
                        <a14:foregroundMark x1="86942" y1="7161" x2="91924" y2="14578"/>
                        <a14:foregroundMark x1="91924" y1="14578" x2="96907" y2="32737"/>
                        <a14:foregroundMark x1="96907" y1="32737" x2="95189" y2="42967"/>
                        <a14:foregroundMark x1="95189" y1="42967" x2="90893" y2="50895"/>
                        <a14:foregroundMark x1="90893" y1="50895" x2="88488" y2="52174"/>
                        <a14:foregroundMark x1="93127" y1="17647" x2="96048" y2="28133"/>
                        <a14:foregroundMark x1="96048" y1="28133" x2="95876" y2="38107"/>
                        <a14:foregroundMark x1="95876" y1="38107" x2="93986" y2="46292"/>
                        <a14:foregroundMark x1="84192" y1="6138" x2="76289" y2="4092"/>
                        <a14:foregroundMark x1="29381" y1="89258" x2="33677" y2="90537"/>
                        <a14:foregroundMark x1="25086" y1="89514" x2="26460" y2="90026"/>
                        <a14:backgroundMark x1="45533" y1="90026" x2="87973" y2="565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32" y="517144"/>
            <a:ext cx="8684896" cy="583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84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B1C77C0D-BF55-47C1-AACF-1AE03F8FB786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7000">
                <a:schemeClr val="tx1">
                  <a:lumMod val="95000"/>
                  <a:lumOff val="5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23000">
                  <a:schemeClr val="tx1">
                    <a:lumMod val="85000"/>
                    <a:lumOff val="15000"/>
                  </a:schemeClr>
                </a:gs>
                <a:gs pos="69000">
                  <a:schemeClr val="bg2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B95A4BE-49A4-421D-9A94-73EE9E6F1A21}"/>
              </a:ext>
            </a:extLst>
          </p:cNvPr>
          <p:cNvSpPr txBox="1"/>
          <p:nvPr/>
        </p:nvSpPr>
        <p:spPr>
          <a:xfrm>
            <a:off x="3594764" y="2747944"/>
            <a:ext cx="85118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8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FEM MODEL 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E43CB85-8618-4854-AA6C-5509FB7A10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563" y="-978567"/>
            <a:ext cx="5006087" cy="354193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169F8EF-72F6-4F46-A727-9A634D693E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678" y="6159153"/>
            <a:ext cx="484167" cy="48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553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orma libre: forma 14">
            <a:extLst>
              <a:ext uri="{FF2B5EF4-FFF2-40B4-BE49-F238E27FC236}">
                <a16:creationId xmlns:a16="http://schemas.microsoft.com/office/drawing/2014/main" id="{31E994BA-4826-4424-997B-E84785501354}"/>
              </a:ext>
            </a:extLst>
          </p:cNvPr>
          <p:cNvSpPr/>
          <p:nvPr/>
        </p:nvSpPr>
        <p:spPr>
          <a:xfrm>
            <a:off x="0" y="0"/>
            <a:ext cx="5680953" cy="6858000"/>
          </a:xfrm>
          <a:custGeom>
            <a:avLst/>
            <a:gdLst>
              <a:gd name="connsiteX0" fmla="*/ 0 w 4309353"/>
              <a:gd name="connsiteY0" fmla="*/ 0 h 6877456"/>
              <a:gd name="connsiteX1" fmla="*/ 4309353 w 4309353"/>
              <a:gd name="connsiteY1" fmla="*/ 9728 h 6877456"/>
              <a:gd name="connsiteX2" fmla="*/ 1449421 w 4309353"/>
              <a:gd name="connsiteY2" fmla="*/ 6877456 h 6877456"/>
              <a:gd name="connsiteX3" fmla="*/ 19455 w 4309353"/>
              <a:gd name="connsiteY3" fmla="*/ 6877456 h 6877456"/>
              <a:gd name="connsiteX4" fmla="*/ 0 w 4309353"/>
              <a:gd name="connsiteY4" fmla="*/ 0 h 687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9353" h="6877456">
                <a:moveTo>
                  <a:pt x="0" y="0"/>
                </a:moveTo>
                <a:lnTo>
                  <a:pt x="4309353" y="9728"/>
                </a:lnTo>
                <a:lnTo>
                  <a:pt x="1449421" y="6877456"/>
                </a:lnTo>
                <a:lnTo>
                  <a:pt x="19455" y="6877456"/>
                </a:lnTo>
                <a:cubicBezTo>
                  <a:pt x="16213" y="4594698"/>
                  <a:pt x="12970" y="2311941"/>
                  <a:pt x="0" y="0"/>
                </a:cubicBezTo>
                <a:close/>
              </a:path>
            </a:pathLst>
          </a:custGeom>
          <a:gradFill flip="none" rotWithShape="1">
            <a:gsLst>
              <a:gs pos="37000">
                <a:schemeClr val="tx1">
                  <a:lumMod val="95000"/>
                  <a:lumOff val="5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88900"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23000">
                  <a:schemeClr val="tx1">
                    <a:lumMod val="85000"/>
                    <a:lumOff val="15000"/>
                  </a:schemeClr>
                </a:gs>
                <a:gs pos="69000">
                  <a:schemeClr val="bg2">
                    <a:lumMod val="75000"/>
                  </a:schemeClr>
                </a:gs>
                <a:gs pos="97000">
                  <a:schemeClr val="accent3">
                    <a:lumMod val="7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739B210-99BA-44D0-857B-40274C9B9B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82" y="6122577"/>
            <a:ext cx="484167" cy="484765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E4C5FC4-B11B-4271-A5BF-54B2AECBD162}"/>
              </a:ext>
            </a:extLst>
          </p:cNvPr>
          <p:cNvSpPr txBox="1"/>
          <p:nvPr/>
        </p:nvSpPr>
        <p:spPr>
          <a:xfrm>
            <a:off x="427479" y="369899"/>
            <a:ext cx="30550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Surface </a:t>
            </a:r>
            <a:r>
              <a:rPr lang="es-E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  <a:r>
              <a:rPr lang="es-E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ACFAA85-A1AF-4995-9C0B-06F166949EF8}"/>
              </a:ext>
            </a:extLst>
          </p:cNvPr>
          <p:cNvSpPr txBox="1"/>
          <p:nvPr/>
        </p:nvSpPr>
        <p:spPr>
          <a:xfrm>
            <a:off x="544784" y="1288220"/>
            <a:ext cx="1503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  </a:t>
            </a:r>
            <a:r>
              <a:rPr lang="es-ES" sz="24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Patran</a:t>
            </a:r>
            <a:r>
              <a:rPr lang="es-ES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392BC563-4C45-46F6-BEEC-0F7264774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3214" y="1092327"/>
            <a:ext cx="857250" cy="885824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27ECC56-7E06-4E40-8272-B1F0B290B3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47" b="89983" l="9937" r="90818">
                        <a14:foregroundMark x1="89057" y1="24788" x2="91195" y2="33107"/>
                        <a14:foregroundMark x1="91195" y1="33107" x2="90818" y2="41596"/>
                        <a14:foregroundMark x1="90818" y1="41596" x2="89434" y2="461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1586" y="104775"/>
            <a:ext cx="8954431" cy="663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0021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5358</TotalTime>
  <Words>632</Words>
  <Application>Microsoft Office PowerPoint</Application>
  <PresentationFormat>Panorámica</PresentationFormat>
  <Paragraphs>120</Paragraphs>
  <Slides>25</Slides>
  <Notes>16</Notes>
  <HiddenSlides>0</HiddenSlides>
  <MMClips>3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Open Sans</vt:lpstr>
      <vt:lpstr>Open Sans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Sarrion Jimenez</dc:creator>
  <cp:lastModifiedBy>nestor furio alarcon</cp:lastModifiedBy>
  <cp:revision>457</cp:revision>
  <dcterms:created xsi:type="dcterms:W3CDTF">2018-03-12T17:20:50Z</dcterms:created>
  <dcterms:modified xsi:type="dcterms:W3CDTF">2019-01-04T13:49:49Z</dcterms:modified>
</cp:coreProperties>
</file>