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70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6" autoAdjust="0"/>
    <p:restoredTop sz="94660"/>
  </p:normalViewPr>
  <p:slideViewPr>
    <p:cSldViewPr snapToGrid="0">
      <p:cViewPr varScale="1">
        <p:scale>
          <a:sx n="63" d="100"/>
          <a:sy n="63" d="100"/>
        </p:scale>
        <p:origin x="67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lang="de-D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8071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85000"/>
              </a:lnSpc>
              <a:spcBef>
                <a:spcPts val="0"/>
              </a:spcBef>
              <a:buClr>
                <a:schemeClr val="dk1"/>
              </a:buClr>
              <a:buSzPts val="7200"/>
              <a:buFont typeface="Corbel"/>
              <a:buNone/>
              <a:defRPr sz="72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None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760"/>
              <a:buFont typeface="Corbel"/>
              <a:buNone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760"/>
              <a:buFont typeface="Corbel"/>
              <a:buNone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23" name="Shape 23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w="100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el und vertikaler 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orbel"/>
              <a:buNone/>
              <a:defRPr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711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9143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10159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1016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4731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kaler Titel und 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orbel"/>
              <a:buNone/>
              <a:defRPr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711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9143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10159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1016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4731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orbel"/>
              <a:buNone/>
              <a:defRPr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orbel"/>
              <a:buNone/>
              <a:defRPr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711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9143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10159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1016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4731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Abschnitts- überschrif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85000"/>
              </a:lnSpc>
              <a:spcBef>
                <a:spcPts val="0"/>
              </a:spcBef>
              <a:buClr>
                <a:schemeClr val="dk1"/>
              </a:buClr>
              <a:buSzPts val="7200"/>
              <a:buFont typeface="Corbel"/>
              <a:buNone/>
              <a:defRPr sz="7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None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None/>
              <a:defRPr sz="18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12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12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12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12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12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12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41" name="Shape 41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w="100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orbel"/>
              <a:buNone/>
              <a:defRPr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711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9143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10159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1016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4731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711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9143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10159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1016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4731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Vergleich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orbel"/>
              <a:buNone/>
              <a:defRPr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1920"/>
              <a:buFont typeface="Corbel"/>
              <a:buNone/>
              <a:defRPr sz="24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None/>
              <a:defRPr sz="18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711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9143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10159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1016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4731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1920"/>
              <a:buFont typeface="Corbel"/>
              <a:buNone/>
              <a:defRPr sz="24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None/>
              <a:defRPr sz="18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711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9143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10159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1016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4731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halt mit Überschrif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000"/>
              <a:buFont typeface="Corbel"/>
              <a:buNone/>
              <a:defRPr sz="4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203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2560"/>
              <a:buFont typeface="Corbel"/>
              <a:buChar char="•"/>
              <a:defRPr sz="3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4064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2240"/>
              <a:buFont typeface="Corbel"/>
              <a:buChar char="•"/>
              <a:defRPr sz="2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6095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920"/>
              <a:buFont typeface="Corbel"/>
              <a:buChar char="•"/>
              <a:defRPr sz="2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8128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270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270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270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270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SzPts val="1360"/>
              <a:buFont typeface="Corbel"/>
              <a:buNone/>
              <a:defRPr sz="17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960"/>
              <a:buFont typeface="Corbe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Corbel"/>
              <a:buNone/>
              <a:defRPr sz="1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d mit Überschrif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000"/>
              <a:buFont typeface="Corbel"/>
              <a:buNone/>
              <a:defRPr sz="4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2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2240"/>
              <a:buFont typeface="Corbel"/>
              <a:buNone/>
              <a:defRPr sz="2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2240"/>
              <a:buFont typeface="Corbel"/>
              <a:buNone/>
              <a:defRPr sz="2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920"/>
              <a:buFont typeface="Corbel"/>
              <a:buNone/>
              <a:defRPr sz="2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None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buClr>
                <a:schemeClr val="dk1"/>
              </a:buClr>
              <a:buSzPts val="1360"/>
              <a:buFont typeface="Corbel"/>
              <a:buNone/>
              <a:defRPr sz="17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960"/>
              <a:buFont typeface="Corbe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Corbel"/>
              <a:buNone/>
              <a:defRPr sz="1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720"/>
              <a:buFont typeface="Corbel"/>
              <a:buNone/>
              <a:defRPr sz="9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300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orbel"/>
              <a:buNone/>
              <a:defRPr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71120" algn="l" rtl="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-8127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731520" marR="0" lvl="2" indent="-9143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005839" marR="0" lvl="3" indent="-10159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280160" marR="0" lvl="4" indent="-10160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600000" marR="0" lvl="5" indent="-147319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1899999" marR="0" lvl="6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2200000" marR="0" lvl="7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2500000" marR="0" lvl="8" indent="-147320" algn="l" rtl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‹Nr.›</a:t>
            </a:fld>
            <a:endParaRPr lang="de-DE" sz="12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archiscapes.wordpress.com/2014/11/12/shigeru-ban-paper-tube-structures/" TargetMode="External"/><Relationship Id="rId3" Type="http://schemas.openxmlformats.org/officeDocument/2006/relationships/hyperlink" Target="http://www.wideopencountry.com/youll-never-believe-tiny-house-made/" TargetMode="External"/><Relationship Id="rId7" Type="http://schemas.openxmlformats.org/officeDocument/2006/relationships/hyperlink" Target="http://projects.archiexpo.com/project-27779.html" TargetMode="External"/><Relationship Id="rId2" Type="http://schemas.openxmlformats.org/officeDocument/2006/relationships/hyperlink" Target="https://www.umweltbundesamt.de/daten/ressourcen-abfall/abfallaufkommen#textpart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larewashington.wordpress.com/2012/12/10/shigeru-ban-building-with-paper-library-of-a-poet/" TargetMode="External"/><Relationship Id="rId5" Type="http://schemas.openxmlformats.org/officeDocument/2006/relationships/hyperlink" Target="http://modern4concrete.com/subProducts/18" TargetMode="External"/><Relationship Id="rId4" Type="http://schemas.openxmlformats.org/officeDocument/2006/relationships/hyperlink" Target="http://fahrenheitmagazine.com/cultura/arquitectura/shigeru-ban-arquitectura-de-papel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-457200" algn="ctr" rtl="0">
              <a:lnSpc>
                <a:spcPct val="85000"/>
              </a:lnSpc>
              <a:spcBef>
                <a:spcPts val="0"/>
              </a:spcBef>
              <a:buClr>
                <a:schemeClr val="dk1"/>
              </a:buClr>
              <a:buSzPts val="7200"/>
              <a:buFont typeface="Corbel"/>
              <a:buNone/>
            </a:pPr>
            <a:endParaRPr sz="7200" b="1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93" name="Shape 93"/>
          <p:cNvSpPr txBox="1"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1176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1760"/>
              <a:buFont typeface="Corbel"/>
              <a:buNone/>
            </a:pPr>
            <a:endParaRPr sz="22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94" name="Shape 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54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/>
          <p:nvPr/>
        </p:nvSpPr>
        <p:spPr>
          <a:xfrm flipH="1">
            <a:off x="560068" y="2748130"/>
            <a:ext cx="6545581" cy="1015663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6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Building with Paper</a:t>
            </a:r>
          </a:p>
        </p:txBody>
      </p:sp>
      <p:sp>
        <p:nvSpPr>
          <p:cNvPr id="96" name="Shape 96"/>
          <p:cNvSpPr txBox="1"/>
          <p:nvPr/>
        </p:nvSpPr>
        <p:spPr>
          <a:xfrm flipH="1">
            <a:off x="560068" y="3725966"/>
            <a:ext cx="4450081" cy="52322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 New Form of Construction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560068" y="5074045"/>
            <a:ext cx="6374132" cy="1672195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Communication Skills 1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Prof.: Pedro Díez, Pablo </a:t>
            </a:r>
            <a:r>
              <a:rPr lang="de-DE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Sáez</a:t>
            </a:r>
            <a:endParaRPr lang="de-DE"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Presentation</a:t>
            </a:r>
            <a:r>
              <a:rPr lang="de-DE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by</a:t>
            </a:r>
            <a:r>
              <a:rPr lang="de-DE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Agnes </a:t>
            </a:r>
            <a:r>
              <a:rPr lang="de-DE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Halfar</a:t>
            </a:r>
            <a:r>
              <a:rPr lang="de-DE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, Juan Diego Iberico, Merle Hüsgen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lang="de-DE"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Date </a:t>
            </a:r>
            <a:r>
              <a:rPr lang="de-DE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Presentation</a:t>
            </a:r>
            <a:r>
              <a:rPr lang="de-DE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19.12.17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F50DA6-A1DF-455D-919B-18C9A45BF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>
                <a:latin typeface="Calibri Light" panose="020F0302020204030204" pitchFamily="34" charset="0"/>
                <a:cs typeface="Calibri Light" panose="020F0302020204030204" pitchFamily="34" charset="0"/>
              </a:rPr>
              <a:t>Ex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amples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of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Constructions</a:t>
            </a:r>
            <a:endParaRPr 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52984C1-A0AD-460F-AE83-4B5704C9C6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smtClean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10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F84BB88-CF3F-4F55-9BF8-E0C04A5BECE2}"/>
              </a:ext>
            </a:extLst>
          </p:cNvPr>
          <p:cNvSpPr txBox="1"/>
          <p:nvPr/>
        </p:nvSpPr>
        <p:spPr>
          <a:xfrm flipH="1">
            <a:off x="1173480" y="1765905"/>
            <a:ext cx="6029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de-DE" sz="20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Vertical</a:t>
            </a:r>
            <a:r>
              <a:rPr lang="de-DE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and Horizontal </a:t>
            </a:r>
            <a:r>
              <a:rPr lang="de-DE" sz="20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Structure</a:t>
            </a:r>
            <a:endParaRPr lang="de-DE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 descr="Resultado de imagen de library of a poet">
            <a:extLst>
              <a:ext uri="{FF2B5EF4-FFF2-40B4-BE49-F238E27FC236}">
                <a16:creationId xmlns:a16="http://schemas.microsoft.com/office/drawing/2014/main" id="{21C57D66-DC14-48E0-B07E-06367EFC3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66" y="2319865"/>
            <a:ext cx="5738653" cy="35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de shigeru baN">
            <a:extLst>
              <a:ext uri="{FF2B5EF4-FFF2-40B4-BE49-F238E27FC236}">
                <a16:creationId xmlns:a16="http://schemas.microsoft.com/office/drawing/2014/main" id="{79C256C2-ADCE-4F94-BF9B-16793D71A6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" b="14023"/>
          <a:stretch/>
        </p:blipFill>
        <p:spPr bwMode="auto">
          <a:xfrm>
            <a:off x="6914504" y="2319865"/>
            <a:ext cx="3860800" cy="316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770EE30-809E-4E52-BE8A-E88A6897F487}"/>
              </a:ext>
            </a:extLst>
          </p:cNvPr>
          <p:cNvSpPr/>
          <p:nvPr/>
        </p:nvSpPr>
        <p:spPr>
          <a:xfrm>
            <a:off x="541866" y="5883170"/>
            <a:ext cx="5738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100" dirty="0"/>
              <a:t>Source: </a:t>
            </a:r>
            <a:r>
              <a:rPr lang="es-ES" sz="1100" dirty="0" err="1"/>
              <a:t>Clarewashington</a:t>
            </a:r>
            <a:r>
              <a:rPr lang="es-ES" sz="1100" dirty="0"/>
              <a:t> </a:t>
            </a:r>
            <a:r>
              <a:rPr lang="es-ES" sz="1100" dirty="0" err="1"/>
              <a:t>wordpress</a:t>
            </a:r>
            <a:r>
              <a:rPr lang="es-ES" sz="1100" dirty="0"/>
              <a:t>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C62F4AF-3C8D-47C2-B476-5E0382AA5447}"/>
              </a:ext>
            </a:extLst>
          </p:cNvPr>
          <p:cNvSpPr/>
          <p:nvPr/>
        </p:nvSpPr>
        <p:spPr>
          <a:xfrm>
            <a:off x="6810284" y="5451565"/>
            <a:ext cx="420823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100" dirty="0"/>
              <a:t>Source: </a:t>
            </a:r>
            <a:r>
              <a:rPr lang="es-ES" sz="1100" dirty="0" err="1"/>
              <a:t>Archiscapes</a:t>
            </a:r>
            <a:r>
              <a:rPr lang="es-ES" sz="1100" dirty="0"/>
              <a:t>.</a:t>
            </a:r>
          </a:p>
        </p:txBody>
      </p:sp>
      <p:pic>
        <p:nvPicPr>
          <p:cNvPr id="2056" name="Picture 8" descr="Resultado de imagen de shigeru baN tubes">
            <a:extLst>
              <a:ext uri="{FF2B5EF4-FFF2-40B4-BE49-F238E27FC236}">
                <a16:creationId xmlns:a16="http://schemas.microsoft.com/office/drawing/2014/main" id="{E9FDDAE6-1212-416E-A1EF-C55694B4E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348" y="2335292"/>
            <a:ext cx="5280636" cy="351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BEDA2A0F-0004-4910-999F-94F276E16C8E}"/>
              </a:ext>
            </a:extLst>
          </p:cNvPr>
          <p:cNvSpPr/>
          <p:nvPr/>
        </p:nvSpPr>
        <p:spPr>
          <a:xfrm>
            <a:off x="6484348" y="5882452"/>
            <a:ext cx="19014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100" dirty="0"/>
              <a:t>Source: </a:t>
            </a:r>
            <a:r>
              <a:rPr lang="es-ES" sz="1100" dirty="0" err="1"/>
              <a:t>Projects</a:t>
            </a:r>
            <a:r>
              <a:rPr lang="es-ES" sz="1100" dirty="0"/>
              <a:t> </a:t>
            </a:r>
            <a:r>
              <a:rPr lang="es-ES" sz="1100" dirty="0" err="1"/>
              <a:t>archiexpo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97175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9F05EAC-73B8-43D6-8208-22591FA9C2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smtClean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11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B0A955E-AF42-4086-81F3-49688096E82D}"/>
              </a:ext>
            </a:extLst>
          </p:cNvPr>
          <p:cNvSpPr txBox="1"/>
          <p:nvPr/>
        </p:nvSpPr>
        <p:spPr>
          <a:xfrm flipH="1">
            <a:off x="1173480" y="1612017"/>
            <a:ext cx="4018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2. Sandwich Elements</a:t>
            </a:r>
          </a:p>
          <a:p>
            <a:endParaRPr lang="de-DE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8F007EBA-D69D-D24D-ADFD-1399A5B73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</p:spPr>
        <p:txBody>
          <a:bodyPr/>
          <a:lstStyle/>
          <a:p>
            <a:r>
              <a:rPr lang="ca-ES" dirty="0">
                <a:latin typeface="Calibri Light" panose="020F0302020204030204" pitchFamily="34" charset="0"/>
                <a:cs typeface="Calibri Light" panose="020F0302020204030204" pitchFamily="34" charset="0"/>
              </a:rPr>
              <a:t>Ex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amples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of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Constructions</a:t>
            </a:r>
            <a:endParaRPr 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B7521C7-131C-954E-9F1B-8615CF437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210" y="2020092"/>
            <a:ext cx="6175099" cy="445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815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B8B665-2F35-47BC-8E82-2F1B930DE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Wikkelhouse</a:t>
            </a:r>
            <a:endParaRPr 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1E8DDC0-2F8B-4A7B-B00C-68D5909288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smtClean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12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0E6EB45-C5E0-7E49-81FC-B37008BE97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3" t="2785" b="1454"/>
          <a:stretch/>
        </p:blipFill>
        <p:spPr>
          <a:xfrm>
            <a:off x="559892" y="2154358"/>
            <a:ext cx="5202903" cy="359320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601361D-A4F7-C348-B211-DECD6A400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993" y="2154358"/>
            <a:ext cx="5971129" cy="369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13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AC981-CB3A-4552-AE9B-CC2ECE056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Thank</a:t>
            </a:r>
            <a:r>
              <a:rPr lang="de-DE" dirty="0"/>
              <a:t> you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listening</a:t>
            </a:r>
            <a:r>
              <a:rPr lang="de-DE" dirty="0"/>
              <a:t>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E6E15D6-266D-4A96-815B-80B75CA6AAA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smtClean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13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63632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3919BF-F68C-4310-A62B-24E211CB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623" y="269047"/>
            <a:ext cx="9875520" cy="1356360"/>
          </a:xfrm>
        </p:spPr>
        <p:txBody>
          <a:bodyPr/>
          <a:lstStyle/>
          <a:p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Bibliography</a:t>
            </a:r>
            <a:endParaRPr 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D1DFCAE-A8E3-4D34-AB8C-4615CA1D1C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smtClean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14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67EBC7C-21F4-43AF-9595-710EF8C4AD8A}"/>
              </a:ext>
            </a:extLst>
          </p:cNvPr>
          <p:cNvSpPr txBox="1"/>
          <p:nvPr/>
        </p:nvSpPr>
        <p:spPr>
          <a:xfrm>
            <a:off x="1859281" y="5160205"/>
            <a:ext cx="167028" cy="431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D12BD711-DE3B-4AB6-B06C-43B664197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279" y="1609156"/>
            <a:ext cx="11023600" cy="570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Federal Environmental Agency. (2017, August 10). </a:t>
            </a:r>
            <a:r>
              <a:rPr kumimoji="0" lang="en-GB" altLang="de-DE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www.umweltbundesamt.de</a:t>
            </a:r>
            <a:r>
              <a:rPr kumimoji="0" lang="en-GB" alt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. Retrieved from </a:t>
            </a:r>
            <a:r>
              <a:rPr kumimoji="0" lang="en-GB" alt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Abfallaufkommen</a:t>
            </a:r>
            <a:r>
              <a:rPr kumimoji="0" lang="en-GB" alt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: </a:t>
            </a:r>
            <a:r>
              <a:rPr kumimoji="0" lang="en-GB" alt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  <a:hlinkClick r:id="rId2"/>
              </a:rPr>
              <a:t>https://www.umweltbundesamt.de/daten/ressourcen-abfall/abfallaufkommen#textpart-1</a:t>
            </a:r>
            <a:endParaRPr kumimoji="0" lang="en-GB" alt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Light" panose="020F0302020204030204" pitchFamily="34" charset="0"/>
              <a:ea typeface="Calibri" panose="020F05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Schönwälder</a:t>
            </a:r>
            <a:r>
              <a:rPr kumimoji="0" lang="en-GB" alt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, J. (2016, February 8). Cardboard as Building Material. Delft.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Wide Open Country. (2017). </a:t>
            </a:r>
            <a:r>
              <a:rPr kumimoji="0" lang="en-GB" altLang="de-DE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www.wideopencountry.com</a:t>
            </a:r>
            <a:r>
              <a:rPr kumimoji="0" lang="en-GB" alt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. Retrieved from </a:t>
            </a:r>
            <a:r>
              <a:rPr kumimoji="0" lang="en-GB" alt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  <a:hlinkClick r:id="rId3"/>
              </a:rPr>
              <a:t>http://www.wideopencountry.com/youll-never-believe-tiny-house-made/</a:t>
            </a:r>
            <a:endParaRPr kumimoji="0" lang="en-GB" alt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Light" panose="020F0302020204030204" pitchFamily="34" charset="0"/>
              <a:ea typeface="Calibri" panose="020F05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de-DE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alt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Shigeru Ban </a:t>
            </a:r>
            <a:r>
              <a:rPr lang="en-GB" alt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Arquitectura</a:t>
            </a:r>
            <a:r>
              <a:rPr lang="en-GB" alt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en-GB" alt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Papel</a:t>
            </a:r>
            <a:r>
              <a:rPr lang="en-GB" alt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. (2016). </a:t>
            </a:r>
            <a:r>
              <a:rPr lang="en-GB" altLang="de-DE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www.</a:t>
            </a:r>
            <a:r>
              <a:rPr lang="es-E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fahrenheitmagazine.com</a:t>
            </a:r>
            <a:r>
              <a:rPr lang="en-GB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GB" alt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Retrieved from 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  <a:hlinkClick r:id="rId4"/>
              </a:rPr>
              <a:t>http://fahrenheitmagazine.com/cultura/arquitectura/shigeru-ban-arquitectura-de-papel/</a:t>
            </a:r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Hollow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Core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Slab</a:t>
            </a:r>
            <a:r>
              <a:rPr lang="en-GB" alt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. (2012). </a:t>
            </a:r>
            <a:r>
              <a:rPr lang="en-GB" altLang="de-DE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www.</a:t>
            </a:r>
            <a:r>
              <a:rPr lang="es-E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modern4concrete.com</a:t>
            </a:r>
            <a:r>
              <a:rPr lang="en-GB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GB" alt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Retrieved from 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  <a:hlinkClick r:id="rId5"/>
              </a:rPr>
              <a:t>http://modern4concrete.com/subProducts/18</a:t>
            </a:r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Shigeru Ban: Building with Paper – Library of a Poet (2012). </a:t>
            </a:r>
            <a:r>
              <a:rPr lang="en-U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www. clarewashington.wordpress.com. </a:t>
            </a:r>
            <a:r>
              <a:rPr lang="en-GB" altLang="de-DE" dirty="0"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Retrieved from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  <a:hlinkClick r:id="rId6"/>
              </a:rPr>
              <a:t>https://clarewashington.wordpress.com/2012/12/10/shigeru-ban-building-with-paper-library-of-a-poet/</a:t>
            </a:r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ArchiExpo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. (2017). </a:t>
            </a:r>
            <a:r>
              <a:rPr lang="es-E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www.archiexpo.com.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Retrieved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from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  <a:hlinkClick r:id="rId7"/>
              </a:rPr>
              <a:t>http://projects.archiexpo.com/project-27779.html</a:t>
            </a:r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s-ES" dirty="0"/>
          </a:p>
          <a:p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Materials-Parper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tubes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structures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. (2014). www.archiscapes.com.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Retrieved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from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  <a:hlinkClick r:id="rId8"/>
              </a:rPr>
              <a:t>https://archiscapes.wordpress.com/2014/11/12/shigeru-ban-paper-tube-structures/</a:t>
            </a:r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GB" alt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e-DE" alt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351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794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alibri"/>
              <a:buNone/>
            </a:pP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Table </a:t>
            </a:r>
            <a:r>
              <a:rPr lang="de-DE" sz="4400" b="0" i="0" u="none" strike="noStrike" cap="none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of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Contents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rPr>
              <a:t>2</a:t>
            </a:fld>
            <a:endParaRPr lang="de-DE" sz="1200">
              <a:solidFill>
                <a:schemeClr val="dk2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04" name="Shape 104"/>
          <p:cNvSpPr txBox="1"/>
          <p:nvPr/>
        </p:nvSpPr>
        <p:spPr>
          <a:xfrm flipH="1">
            <a:off x="1173480" y="1714466"/>
            <a:ext cx="10184132" cy="453393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de-DE" sz="2800" b="1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Part 1: Background </a:t>
            </a:r>
            <a:r>
              <a:rPr lang="de-DE" sz="2800" b="1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information</a:t>
            </a:r>
            <a:endParaRPr lang="de-DE" sz="2800" b="1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Applications</a:t>
            </a:r>
            <a:endParaRPr lang="de-DE"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What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is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the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motivation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behind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building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with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paper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?</a:t>
            </a: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2800"/>
            </a:pPr>
            <a:endParaRPr lang="de-DE"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de-DE" sz="2800" b="1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Part 2: Building </a:t>
            </a:r>
            <a:r>
              <a:rPr lang="de-DE" sz="2800" b="1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properties</a:t>
            </a:r>
            <a:endParaRPr lang="de-DE" sz="2800" b="1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What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are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the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mechanical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properties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?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Examples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for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construction</a:t>
            </a:r>
            <a:endParaRPr lang="de-DE"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rPr>
              <a:t>3</a:t>
            </a:fld>
            <a:endParaRPr lang="de-DE" sz="1200">
              <a:solidFill>
                <a:schemeClr val="dk2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3B0AE38-80FB-41E9-A598-550C03F18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5280"/>
            <a:ext cx="5191760" cy="1117600"/>
          </a:xfrm>
          <a:solidFill>
            <a:schemeClr val="bg1"/>
          </a:solidFill>
        </p:spPr>
        <p:txBody>
          <a:bodyPr/>
          <a:lstStyle/>
          <a:p>
            <a:r>
              <a:rPr lang="ca-ES" dirty="0">
                <a:latin typeface="Calibri Light" panose="020F0302020204030204" pitchFamily="34" charset="0"/>
                <a:cs typeface="Calibri Light" panose="020F0302020204030204" pitchFamily="34" charset="0"/>
              </a:rPr>
              <a:t>Applications:</a:t>
            </a:r>
            <a:endParaRPr lang="de-DE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7595388-212B-A247-B761-1CA5570E2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72" y="1452880"/>
            <a:ext cx="3325611" cy="425892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FDCBA55-02B7-FD46-8219-3065A4D82D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353" b="6970"/>
          <a:stretch/>
        </p:blipFill>
        <p:spPr>
          <a:xfrm>
            <a:off x="4346955" y="2196808"/>
            <a:ext cx="4127600" cy="246438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BBF021E-6E95-AD40-9E30-233432707C2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520" r="12140"/>
          <a:stretch/>
        </p:blipFill>
        <p:spPr>
          <a:xfrm rot="16200000">
            <a:off x="8950447" y="2243606"/>
            <a:ext cx="2464382" cy="2370786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7D4A627B-778E-6B41-8975-56C66328B38F}"/>
              </a:ext>
            </a:extLst>
          </p:cNvPr>
          <p:cNvSpPr txBox="1"/>
          <p:nvPr/>
        </p:nvSpPr>
        <p:spPr>
          <a:xfrm>
            <a:off x="8856617" y="4661190"/>
            <a:ext cx="273165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100" dirty="0"/>
              <a:t>Source: </a:t>
            </a:r>
            <a:r>
              <a:rPr lang="es-ES" sz="1100" dirty="0" err="1"/>
              <a:t>Pixabay</a:t>
            </a:r>
            <a:endParaRPr lang="es-ES" sz="1100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95C62A32-8A05-4842-91D0-AF4B2C12339D}"/>
              </a:ext>
            </a:extLst>
          </p:cNvPr>
          <p:cNvSpPr txBox="1"/>
          <p:nvPr/>
        </p:nvSpPr>
        <p:spPr>
          <a:xfrm>
            <a:off x="4210122" y="4699662"/>
            <a:ext cx="391699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100" dirty="0"/>
              <a:t>Source: Modern4concrete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65E84621-FA79-CC4E-ADF3-CF777EA8399C}"/>
              </a:ext>
            </a:extLst>
          </p:cNvPr>
          <p:cNvSpPr txBox="1"/>
          <p:nvPr/>
        </p:nvSpPr>
        <p:spPr>
          <a:xfrm>
            <a:off x="640080" y="5711807"/>
            <a:ext cx="35700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100" dirty="0"/>
              <a:t>Source: Fahrenheit magazine (2016).</a:t>
            </a:r>
          </a:p>
        </p:txBody>
      </p:sp>
    </p:spTree>
    <p:extLst>
      <p:ext uri="{BB962C8B-B14F-4D97-AF65-F5344CB8AC3E}">
        <p14:creationId xmlns:p14="http://schemas.microsoft.com/office/powerpoint/2010/main" val="1617234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794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alibri"/>
              <a:buNone/>
            </a:pPr>
            <a:r>
              <a:rPr lang="de-DE" dirty="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Motivation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4400" b="0" i="0" u="none" strike="noStrike" cap="none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of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Building </a:t>
            </a:r>
            <a:r>
              <a:rPr lang="de-DE" sz="4400" b="0" i="0" u="none" strike="noStrike" cap="none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With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Paper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4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8" name="Shape 118"/>
          <p:cNvSpPr txBox="1"/>
          <p:nvPr/>
        </p:nvSpPr>
        <p:spPr>
          <a:xfrm flipH="1">
            <a:off x="1142999" y="2409822"/>
            <a:ext cx="9223872" cy="283154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Essential Advantages: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Char char="-"/>
            </a:pP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Improvement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of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sustainability</a:t>
            </a:r>
            <a:endParaRPr lang="de-DE"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Char char="-"/>
            </a:pP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Recycable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48938" y="105661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794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alibri"/>
              <a:buNone/>
            </a:pPr>
            <a:r>
              <a:rPr lang="de-DE" dirty="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Motivation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4400" b="0" i="0" u="none" strike="noStrike" cap="none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of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Building </a:t>
            </a:r>
            <a:r>
              <a:rPr lang="de-DE" sz="4400" b="0" i="0" u="none" strike="noStrike" cap="none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With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Paper</a:t>
            </a:r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5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25" name="Shape 1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8938" y="1128964"/>
            <a:ext cx="8662011" cy="540497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/>
          <p:nvPr/>
        </p:nvSpPr>
        <p:spPr>
          <a:xfrm flipH="1">
            <a:off x="6096000" y="5598231"/>
            <a:ext cx="2794876" cy="26161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Federal Environmental Agency 2017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794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Calibri"/>
              <a:buNone/>
            </a:pPr>
            <a:r>
              <a:rPr lang="de-DE" dirty="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Motivation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4400" b="0" i="0" u="none" strike="noStrike" cap="none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of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Building </a:t>
            </a:r>
            <a:r>
              <a:rPr lang="de-DE" sz="4400" b="0" i="0" u="none" strike="noStrike" cap="none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With</a:t>
            </a:r>
            <a:r>
              <a:rPr lang="de-DE" sz="4400" b="0" i="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Paper</a:t>
            </a:r>
          </a:p>
        </p:txBody>
      </p:sp>
      <p:sp>
        <p:nvSpPr>
          <p:cNvPr id="133" name="Shape 133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6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34" name="Shape 134"/>
          <p:cNvSpPr txBox="1"/>
          <p:nvPr/>
        </p:nvSpPr>
        <p:spPr>
          <a:xfrm>
            <a:off x="1143000" y="2479067"/>
            <a:ext cx="7200900" cy="323165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Additional Advantages: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Char char="-"/>
            </a:pP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Cheap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Production</a:t>
            </a:r>
            <a:endParaRPr lang="de-DE"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Char char="-"/>
            </a:pP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Light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Char char="-"/>
            </a:pP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High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Tensile</a:t>
            </a: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Strength</a:t>
            </a:r>
            <a:endParaRPr lang="de-DE"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ts val="2800"/>
              <a:buFont typeface="Calibri"/>
              <a:buChar char="-"/>
            </a:pPr>
            <a:r>
              <a:rPr lang="de-DE" sz="28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Industrial Processing </a:t>
            </a:r>
            <a:r>
              <a:rPr lang="de-DE" sz="28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Possible</a:t>
            </a:r>
            <a:endParaRPr lang="de-DE" sz="28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ts val="1800"/>
              <a:buFont typeface="Corbel"/>
              <a:buNone/>
            </a:pPr>
            <a:endParaRPr sz="1800" dirty="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dirty="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F12112-B76A-4AD3-935B-226D02232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Challenges</a:t>
            </a: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Building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with</a:t>
            </a: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Paper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7CB786B-D150-49E9-8FCE-4315EE2484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smtClean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7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960B705-D552-4462-A5CF-62ECE3C1B0FB}"/>
              </a:ext>
            </a:extLst>
          </p:cNvPr>
          <p:cNvSpPr txBox="1"/>
          <p:nvPr/>
        </p:nvSpPr>
        <p:spPr>
          <a:xfrm>
            <a:off x="1143000" y="2466307"/>
            <a:ext cx="62788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Property </a:t>
            </a:r>
            <a:r>
              <a:rPr lang="de-DE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lang="de-DE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burning</a:t>
            </a:r>
            <a:endParaRPr lang="de-DE" sz="28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Sensitive </a:t>
            </a:r>
            <a:r>
              <a:rPr lang="de-DE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to</a:t>
            </a:r>
            <a:r>
              <a:rPr lang="de-DE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moisture</a:t>
            </a:r>
            <a:r>
              <a:rPr lang="de-DE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insuficient</a:t>
            </a:r>
            <a:r>
              <a:rPr lang="de-DE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information</a:t>
            </a:r>
            <a:r>
              <a:rPr lang="de-DE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r>
              <a:rPr lang="de-DE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no</a:t>
            </a:r>
            <a:r>
              <a:rPr lang="de-DE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research</a:t>
            </a:r>
            <a:r>
              <a:rPr lang="de-DE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data</a:t>
            </a:r>
            <a:endParaRPr lang="de-DE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Inhomogenity</a:t>
            </a:r>
            <a:endParaRPr lang="de-DE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Low </a:t>
            </a:r>
            <a:r>
              <a:rPr lang="de-DE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compressive</a:t>
            </a:r>
            <a:r>
              <a:rPr lang="de-DE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strength</a:t>
            </a:r>
            <a:r>
              <a:rPr lang="de-DE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10897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2AF82B0-A3DF-43C7-95F7-2532F84355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Building Properties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9C219D-C3A2-4536-8AF2-701471DBF2B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smtClean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8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569780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4386E0-99AF-4E30-B19A-E93131A61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What</a:t>
            </a: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are</a:t>
            </a: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the</a:t>
            </a: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Mechanical</a:t>
            </a: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Properties </a:t>
            </a:r>
            <a:r>
              <a:rPr lang="de-DE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lang="de-DE" dirty="0">
                <a:latin typeface="Calibri Light" panose="020F0302020204030204" pitchFamily="34" charset="0"/>
                <a:cs typeface="Calibri Light" panose="020F0302020204030204" pitchFamily="34" charset="0"/>
              </a:rPr>
              <a:t> Paper?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ADCF216-6A0F-48A8-9BF0-B5D4C23E73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de-DE" sz="1200" smtClean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9</a:t>
            </a:fld>
            <a:endParaRPr lang="de-DE"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123536A-FA78-44C7-979A-8C187A442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575" y="2061581"/>
            <a:ext cx="8940369" cy="406662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5EA258E-E1E6-4AAD-AE54-493BFA9CF558}"/>
              </a:ext>
            </a:extLst>
          </p:cNvPr>
          <p:cNvSpPr txBox="1"/>
          <p:nvPr/>
        </p:nvSpPr>
        <p:spPr>
          <a:xfrm>
            <a:off x="8231463" y="6085328"/>
            <a:ext cx="1951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Source: </a:t>
            </a:r>
            <a:r>
              <a:rPr lang="de-DE" sz="1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Schönwälder,J</a:t>
            </a:r>
            <a:r>
              <a:rPr lang="de-DE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. 2016</a:t>
            </a:r>
          </a:p>
        </p:txBody>
      </p:sp>
    </p:spTree>
    <p:extLst>
      <p:ext uri="{BB962C8B-B14F-4D97-AF65-F5344CB8AC3E}">
        <p14:creationId xmlns:p14="http://schemas.microsoft.com/office/powerpoint/2010/main" val="479477649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</Words>
  <Application>Microsoft Office PowerPoint</Application>
  <PresentationFormat>Breitbild</PresentationFormat>
  <Paragraphs>85</Paragraphs>
  <Slides>14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Corbel</vt:lpstr>
      <vt:lpstr>Times New Roman</vt:lpstr>
      <vt:lpstr>Basis</vt:lpstr>
      <vt:lpstr>PowerPoint-Präsentation</vt:lpstr>
      <vt:lpstr>Table of Contents</vt:lpstr>
      <vt:lpstr>Applications:</vt:lpstr>
      <vt:lpstr>Motivation of Building With Paper</vt:lpstr>
      <vt:lpstr>Motivation of Building With Paper</vt:lpstr>
      <vt:lpstr>Motivation of Building With Paper</vt:lpstr>
      <vt:lpstr>Challenges of Building with Paper</vt:lpstr>
      <vt:lpstr>Building Properties</vt:lpstr>
      <vt:lpstr>What are the Mechanical Properties of Paper?</vt:lpstr>
      <vt:lpstr>Examples of Constructions</vt:lpstr>
      <vt:lpstr>Examples of Constructions</vt:lpstr>
      <vt:lpstr>The Wikkelhouse</vt:lpstr>
      <vt:lpstr>Thank you for listening!</vt:lpstr>
      <vt:lpstr>Bibliography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Merle Hüsgen</dc:creator>
  <cp:lastModifiedBy>Merle Hüsgen</cp:lastModifiedBy>
  <cp:revision>27</cp:revision>
  <dcterms:modified xsi:type="dcterms:W3CDTF">2017-12-19T08:05:24Z</dcterms:modified>
</cp:coreProperties>
</file>